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17" r:id="rId6"/>
    <p:sldId id="277" r:id="rId7"/>
    <p:sldId id="393" r:id="rId8"/>
    <p:sldId id="394" r:id="rId9"/>
    <p:sldId id="389" r:id="rId10"/>
    <p:sldId id="321" r:id="rId11"/>
    <p:sldId id="395" r:id="rId12"/>
    <p:sldId id="396" r:id="rId13"/>
    <p:sldId id="397" r:id="rId14"/>
    <p:sldId id="399" r:id="rId15"/>
    <p:sldId id="400" r:id="rId16"/>
    <p:sldId id="401" r:id="rId17"/>
    <p:sldId id="398"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CCFF"/>
    <a:srgbClr val="0CCFE4"/>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25" autoAdjust="0"/>
  </p:normalViewPr>
  <p:slideViewPr>
    <p:cSldViewPr snapToGrid="0">
      <p:cViewPr varScale="1">
        <p:scale>
          <a:sx n="80" d="100"/>
          <a:sy n="80" d="100"/>
        </p:scale>
        <p:origin x="58" y="18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17F2C1D-F243-42AB-ADF2-E7CB4E04900E}" type="datetimeFigureOut">
              <a:rPr lang="en-US" smtClean="0"/>
              <a:t>7/27/2022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20CE34E-5667-4A32-A6BA-10C7A552BC63}" type="datetimeFigureOut">
              <a:rPr lang="en-US" smtClean="0"/>
              <a:t>7/27/2022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7</a:t>
            </a:fld>
            <a:endParaRPr lang="en-US"/>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657785" y="1691802"/>
            <a:ext cx="3429476" cy="2384898"/>
          </a:xfrm>
        </p:spPr>
        <p:txBody>
          <a:bodyPr anchor="b" anchorCtr="0">
            <a:normAutofit fontScale="90000"/>
          </a:bodyPr>
          <a:lstStyle/>
          <a:p>
            <a:pPr algn="ctr"/>
            <a:r>
              <a:rPr lang="en-US" sz="6000" dirty="0"/>
              <a:t>Bowtie</a:t>
            </a:r>
            <a:br>
              <a:rPr lang="en-US" sz="6000" dirty="0"/>
            </a:br>
            <a:r>
              <a:rPr lang="en-US" sz="6000" dirty="0"/>
              <a:t>Risk </a:t>
            </a:r>
            <a:br>
              <a:rPr lang="en-US" sz="6000" dirty="0"/>
            </a:br>
            <a:r>
              <a:rPr lang="en-US" sz="6000" dirty="0"/>
              <a:t>Analysis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0"/>
            <a:ext cx="8553046"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8657785" y="4076700"/>
            <a:ext cx="3429476" cy="754065"/>
          </a:xfrm>
        </p:spPr>
        <p:txBody>
          <a:bodyPr>
            <a:normAutofit/>
          </a:bodyPr>
          <a:lstStyle/>
          <a:p>
            <a:pPr algn="ctr">
              <a:lnSpc>
                <a:spcPct val="100000"/>
              </a:lnSpc>
              <a:spcBef>
                <a:spcPts val="0"/>
              </a:spcBef>
              <a:spcAft>
                <a:spcPts val="0"/>
              </a:spcAft>
            </a:pPr>
            <a:r>
              <a:rPr lang="en-US" dirty="0"/>
              <a:t>Noe Compliance</a:t>
            </a:r>
          </a:p>
          <a:p>
            <a:pPr algn="ctr">
              <a:lnSpc>
                <a:spcPct val="100000"/>
              </a:lnSpc>
              <a:spcBef>
                <a:spcPts val="0"/>
              </a:spcBef>
              <a:spcAft>
                <a:spcPts val="0"/>
              </a:spcAft>
            </a:pPr>
            <a:r>
              <a:rPr lang="en-US" dirty="0"/>
              <a:t>Crystal Noe</a:t>
            </a:r>
          </a:p>
          <a:p>
            <a:pPr algn="ctr">
              <a:lnSpc>
                <a:spcPct val="100000"/>
              </a:lnSpc>
              <a:spcBef>
                <a:spcPts val="0"/>
              </a:spcBef>
              <a:spcAft>
                <a:spcPts val="0"/>
              </a:spcAft>
            </a:pPr>
            <a:endParaRPr lang="en-US" dirty="0"/>
          </a:p>
        </p:txBody>
      </p:sp>
      <p:sp>
        <p:nvSpPr>
          <p:cNvPr id="4" name="Rectangle 3">
            <a:extLst>
              <a:ext uri="{FF2B5EF4-FFF2-40B4-BE49-F238E27FC236}">
                <a16:creationId xmlns:a16="http://schemas.microsoft.com/office/drawing/2014/main" id="{D4737612-8DCA-059E-BEB6-5528497BFD18}"/>
              </a:ext>
            </a:extLst>
          </p:cNvPr>
          <p:cNvSpPr/>
          <p:nvPr/>
        </p:nvSpPr>
        <p:spPr>
          <a:xfrm>
            <a:off x="725924" y="4830765"/>
            <a:ext cx="6085577" cy="1754326"/>
          </a:xfrm>
          <a:prstGeom prst="rect">
            <a:avLst/>
          </a:prstGeom>
          <a:noFill/>
        </p:spPr>
        <p:txBody>
          <a:bodyPr wrap="none" lIns="91440" tIns="45720" rIns="91440" bIns="45720">
            <a:spAutoFit/>
          </a:bodyPr>
          <a:lstStyle/>
          <a:p>
            <a:r>
              <a:rPr lang="en-US" sz="3600" b="0" cap="none" spc="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Pr>
              <a:t>“By failing to prepare, </a:t>
            </a:r>
          </a:p>
          <a:p>
            <a:r>
              <a:rPr lang="en-US" sz="36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Pr>
              <a:t>      </a:t>
            </a:r>
            <a:r>
              <a:rPr lang="en-US" sz="3600" b="0" cap="none" spc="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Pr>
              <a:t>you are preparing to fail.” </a:t>
            </a:r>
          </a:p>
          <a:p>
            <a:r>
              <a:rPr lang="en-US" sz="360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Pr>
              <a:t>                 </a:t>
            </a:r>
            <a:r>
              <a:rPr lang="en-US" sz="3600" b="0" cap="none" spc="0" dirty="0">
                <a:ln w="0">
                  <a:solidFill>
                    <a:schemeClr val="tx1"/>
                  </a:solidFill>
                </a:ln>
                <a:gradFill>
                  <a:gsLst>
                    <a:gs pos="0">
                      <a:schemeClr val="accent5">
                        <a:lumMod val="50000"/>
                      </a:schemeClr>
                    </a:gs>
                    <a:gs pos="50000">
                      <a:schemeClr val="accent5"/>
                    </a:gs>
                    <a:gs pos="100000">
                      <a:schemeClr val="accent5">
                        <a:lumMod val="60000"/>
                        <a:lumOff val="40000"/>
                      </a:schemeClr>
                    </a:gs>
                  </a:gsLst>
                  <a:lin ang="5400000"/>
                </a:gradFill>
                <a:effectLst/>
              </a:rPr>
              <a:t>–Benjamin Franklin. </a:t>
            </a:r>
          </a:p>
        </p:txBody>
      </p:sp>
      <p:pic>
        <p:nvPicPr>
          <p:cNvPr id="45" name="Picture 44">
            <a:extLst>
              <a:ext uri="{FF2B5EF4-FFF2-40B4-BE49-F238E27FC236}">
                <a16:creationId xmlns:a16="http://schemas.microsoft.com/office/drawing/2014/main" id="{2C983CF9-ED49-8954-0F8F-838A08C340A1}"/>
              </a:ext>
            </a:extLst>
          </p:cNvPr>
          <p:cNvPicPr>
            <a:picLocks noChangeAspect="1"/>
          </p:cNvPicPr>
          <p:nvPr/>
        </p:nvPicPr>
        <p:blipFill>
          <a:blip r:embed="rId4"/>
          <a:stretch>
            <a:fillRect/>
          </a:stretch>
        </p:blipFill>
        <p:spPr>
          <a:xfrm>
            <a:off x="104739" y="896305"/>
            <a:ext cx="8239161" cy="4322439"/>
          </a:xfrm>
          <a:prstGeom prst="rect">
            <a:avLst/>
          </a:prstGeom>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10</a:t>
            </a:fld>
            <a:endParaRPr lang="en-US"/>
          </a:p>
        </p:txBody>
      </p:sp>
      <p:sp>
        <p:nvSpPr>
          <p:cNvPr id="3" name="Rectangle: Rounded Corners 2">
            <a:extLst>
              <a:ext uri="{FF2B5EF4-FFF2-40B4-BE49-F238E27FC236}">
                <a16:creationId xmlns:a16="http://schemas.microsoft.com/office/drawing/2014/main" id="{94D980FD-79C5-1574-3B62-2EFEF7C4B12A}"/>
              </a:ext>
            </a:extLst>
          </p:cNvPr>
          <p:cNvSpPr/>
          <p:nvPr/>
        </p:nvSpPr>
        <p:spPr>
          <a:xfrm>
            <a:off x="657225" y="733425"/>
            <a:ext cx="10801350" cy="5486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9EB24AA0-7BFA-C125-689B-A59F96DFD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28713"/>
            <a:ext cx="76200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0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
        <p:nvSpPr>
          <p:cNvPr id="3" name="Rectangle: Rounded Corners 2">
            <a:extLst>
              <a:ext uri="{FF2B5EF4-FFF2-40B4-BE49-F238E27FC236}">
                <a16:creationId xmlns:a16="http://schemas.microsoft.com/office/drawing/2014/main" id="{94D980FD-79C5-1574-3B62-2EFEF7C4B12A}"/>
              </a:ext>
            </a:extLst>
          </p:cNvPr>
          <p:cNvSpPr/>
          <p:nvPr/>
        </p:nvSpPr>
        <p:spPr>
          <a:xfrm>
            <a:off x="657225" y="314325"/>
            <a:ext cx="10801350" cy="6096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7DF6BA24-CF8C-C0BA-FA84-A08357235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554" y="557212"/>
            <a:ext cx="8246509"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21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
        <p:nvSpPr>
          <p:cNvPr id="3" name="Rectangle: Rounded Corners 2">
            <a:extLst>
              <a:ext uri="{FF2B5EF4-FFF2-40B4-BE49-F238E27FC236}">
                <a16:creationId xmlns:a16="http://schemas.microsoft.com/office/drawing/2014/main" id="{94D980FD-79C5-1574-3B62-2EFEF7C4B12A}"/>
              </a:ext>
            </a:extLst>
          </p:cNvPr>
          <p:cNvSpPr/>
          <p:nvPr/>
        </p:nvSpPr>
        <p:spPr>
          <a:xfrm>
            <a:off x="657225" y="314325"/>
            <a:ext cx="10801350" cy="6096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5749FB90-09F1-A586-53B8-581849C5E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466725"/>
            <a:ext cx="8058150"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4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
        <p:nvSpPr>
          <p:cNvPr id="3" name="Rectangle: Rounded Corners 2">
            <a:extLst>
              <a:ext uri="{FF2B5EF4-FFF2-40B4-BE49-F238E27FC236}">
                <a16:creationId xmlns:a16="http://schemas.microsoft.com/office/drawing/2014/main" id="{94D980FD-79C5-1574-3B62-2EFEF7C4B12A}"/>
              </a:ext>
            </a:extLst>
          </p:cNvPr>
          <p:cNvSpPr/>
          <p:nvPr/>
        </p:nvSpPr>
        <p:spPr>
          <a:xfrm>
            <a:off x="657225" y="314325"/>
            <a:ext cx="10801350" cy="6096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33B10CE-3D14-621C-4C18-B23AF175D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757103"/>
            <a:ext cx="8164512" cy="521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1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
        <p:nvSpPr>
          <p:cNvPr id="7" name="TextBox 6">
            <a:extLst>
              <a:ext uri="{FF2B5EF4-FFF2-40B4-BE49-F238E27FC236}">
                <a16:creationId xmlns:a16="http://schemas.microsoft.com/office/drawing/2014/main" id="{9564D115-B978-A37A-6522-D97D67828652}"/>
              </a:ext>
            </a:extLst>
          </p:cNvPr>
          <p:cNvSpPr txBox="1"/>
          <p:nvPr/>
        </p:nvSpPr>
        <p:spPr>
          <a:xfrm>
            <a:off x="3048000" y="3105835"/>
            <a:ext cx="6096000" cy="369332"/>
          </a:xfrm>
          <a:prstGeom prst="rect">
            <a:avLst/>
          </a:prstGeom>
          <a:noFill/>
        </p:spPr>
        <p:txBody>
          <a:bodyPr wrap="square">
            <a:spAutoFit/>
          </a:bodyPr>
          <a:lstStyle/>
          <a:p>
            <a:pPr algn="ctr"/>
            <a:r>
              <a:rPr lang="en-US" dirty="0"/>
              <a:t>End</a:t>
            </a:r>
          </a:p>
        </p:txBody>
      </p:sp>
    </p:spTree>
    <p:extLst>
      <p:ext uri="{BB962C8B-B14F-4D97-AF65-F5344CB8AC3E}">
        <p14:creationId xmlns:p14="http://schemas.microsoft.com/office/powerpoint/2010/main" val="142501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61169" y="815014"/>
            <a:ext cx="5824221" cy="2986234"/>
          </a:xfrm>
        </p:spPr>
        <p:txBody>
          <a:bodyPr vert="horz" wrap="square" lIns="0" tIns="0" rIns="0" bIns="0" rtlCol="0" anchor="t" anchorCtr="0">
            <a:normAutofit fontScale="90000"/>
          </a:bodyPr>
          <a:lstStyle/>
          <a:p>
            <a:pPr algn="ctr">
              <a:lnSpc>
                <a:spcPct val="100000"/>
              </a:lnSpc>
            </a:pPr>
            <a:r>
              <a:rPr lang="en-US" sz="4400" dirty="0"/>
              <a:t>Fiat &amp; Crypto </a:t>
            </a:r>
            <a:br>
              <a:rPr lang="en-US" sz="4400" dirty="0"/>
            </a:br>
            <a:r>
              <a:rPr lang="en-US" sz="4400" dirty="0"/>
              <a:t>Share many things in common, one of those being Risk Management. </a:t>
            </a:r>
            <a:endParaRPr lang="en-US" sz="4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b="1" i="1" kern="1200" dirty="0">
                <a:latin typeface="Abadi Extra Light" panose="020B0204020104020204" pitchFamily="34" charset="0"/>
              </a:rPr>
              <a:t>Risk Management is the identification, evaluation, and prioritization of risks, followed by coordinated and economical application of resources to minimize, monitor, and control the probability or impact of unfortunate events or to maximize the realization of opportunities.</a:t>
            </a: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07/27/2022</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dirty="0"/>
              <a:t>Noe Compliance </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a:t>
            </a:fld>
            <a:endParaRPr lang="en-US"/>
          </a:p>
        </p:txBody>
      </p:sp>
    </p:spTree>
    <p:extLst>
      <p:ext uri="{BB962C8B-B14F-4D97-AF65-F5344CB8AC3E}">
        <p14:creationId xmlns:p14="http://schemas.microsoft.com/office/powerpoint/2010/main" val="56002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187325"/>
            <a:ext cx="11091600" cy="594030"/>
          </a:xfrm>
        </p:spPr>
        <p:txBody>
          <a:bodyPr/>
          <a:lstStyle/>
          <a:p>
            <a:r>
              <a:rPr lang="en-US" dirty="0"/>
              <a:t>Risk Bowtie</a:t>
            </a:r>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cxnSp>
        <p:nvCxnSpPr>
          <p:cNvPr id="87" name="Straight Connector 86">
            <a:extLst>
              <a:ext uri="{FF2B5EF4-FFF2-40B4-BE49-F238E27FC236}">
                <a16:creationId xmlns:a16="http://schemas.microsoft.com/office/drawing/2014/main" id="{24AE35A2-2EF2-5604-0825-8EC9D0182497}"/>
              </a:ext>
            </a:extLst>
          </p:cNvPr>
          <p:cNvCxnSpPr>
            <a:cxnSpLocks/>
          </p:cNvCxnSpPr>
          <p:nvPr/>
        </p:nvCxnSpPr>
        <p:spPr>
          <a:xfrm flipH="1">
            <a:off x="5895327" y="1447800"/>
            <a:ext cx="53490" cy="4503966"/>
          </a:xfrm>
          <a:prstGeom prst="line">
            <a:avLst/>
          </a:prstGeom>
          <a:ln w="19050" cap="flat" cmpd="sng" algn="ctr">
            <a:solidFill>
              <a:schemeClr val="accent5"/>
            </a:solidFill>
            <a:prstDash val="dash"/>
            <a:round/>
            <a:headEnd type="none" w="med" len="med"/>
            <a:tailEnd type="none" w="med" len="med"/>
          </a:ln>
          <a:effectLst>
            <a:glow rad="139700">
              <a:schemeClr val="accent6">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sp>
        <p:nvSpPr>
          <p:cNvPr id="8" name="Isosceles Triangle 7">
            <a:extLst>
              <a:ext uri="{FF2B5EF4-FFF2-40B4-BE49-F238E27FC236}">
                <a16:creationId xmlns:a16="http://schemas.microsoft.com/office/drawing/2014/main" id="{B0F36945-DBAC-A94D-6ACD-2F74CF75E13A}"/>
              </a:ext>
            </a:extLst>
          </p:cNvPr>
          <p:cNvSpPr/>
          <p:nvPr/>
        </p:nvSpPr>
        <p:spPr>
          <a:xfrm rot="5400000">
            <a:off x="1353005" y="1681616"/>
            <a:ext cx="4145872" cy="4089632"/>
          </a:xfrm>
          <a:custGeom>
            <a:avLst/>
            <a:gdLst>
              <a:gd name="connsiteX0" fmla="*/ 0 w 4145872"/>
              <a:gd name="connsiteY0" fmla="*/ 4089632 h 4089632"/>
              <a:gd name="connsiteX1" fmla="*/ 2072936 w 4145872"/>
              <a:gd name="connsiteY1" fmla="*/ 0 h 4089632"/>
              <a:gd name="connsiteX2" fmla="*/ 4145872 w 4145872"/>
              <a:gd name="connsiteY2" fmla="*/ 4089632 h 4089632"/>
              <a:gd name="connsiteX3" fmla="*/ 0 w 4145872"/>
              <a:gd name="connsiteY3" fmla="*/ 4089632 h 4089632"/>
            </a:gdLst>
            <a:ahLst/>
            <a:cxnLst>
              <a:cxn ang="0">
                <a:pos x="connsiteX0" y="connsiteY0"/>
              </a:cxn>
              <a:cxn ang="0">
                <a:pos x="connsiteX1" y="connsiteY1"/>
              </a:cxn>
              <a:cxn ang="0">
                <a:pos x="connsiteX2" y="connsiteY2"/>
              </a:cxn>
              <a:cxn ang="0">
                <a:pos x="connsiteX3" y="connsiteY3"/>
              </a:cxn>
            </a:cxnLst>
            <a:rect l="l" t="t" r="r" b="b"/>
            <a:pathLst>
              <a:path w="4145872" h="4089632" fill="none" extrusionOk="0">
                <a:moveTo>
                  <a:pt x="0" y="4089632"/>
                </a:moveTo>
                <a:cubicBezTo>
                  <a:pt x="501413" y="3227040"/>
                  <a:pt x="1240257" y="1467734"/>
                  <a:pt x="2072936" y="0"/>
                </a:cubicBezTo>
                <a:cubicBezTo>
                  <a:pt x="3003903" y="2046095"/>
                  <a:pt x="3268063" y="2348507"/>
                  <a:pt x="4145872" y="4089632"/>
                </a:cubicBezTo>
                <a:cubicBezTo>
                  <a:pt x="3085492" y="4206653"/>
                  <a:pt x="926486" y="4224525"/>
                  <a:pt x="0" y="4089632"/>
                </a:cubicBezTo>
                <a:close/>
              </a:path>
              <a:path w="4145872" h="4089632" stroke="0" extrusionOk="0">
                <a:moveTo>
                  <a:pt x="0" y="4089632"/>
                </a:moveTo>
                <a:cubicBezTo>
                  <a:pt x="832106" y="2182977"/>
                  <a:pt x="969415" y="1983935"/>
                  <a:pt x="2072936" y="0"/>
                </a:cubicBezTo>
                <a:cubicBezTo>
                  <a:pt x="2502868" y="688428"/>
                  <a:pt x="3943740" y="3510985"/>
                  <a:pt x="4145872" y="4089632"/>
                </a:cubicBezTo>
                <a:cubicBezTo>
                  <a:pt x="2161874" y="4122504"/>
                  <a:pt x="1014937" y="3961673"/>
                  <a:pt x="0" y="4089632"/>
                </a:cubicBezTo>
                <a:close/>
              </a:path>
            </a:pathLst>
          </a:custGeom>
          <a:ln w="57150">
            <a:solidFill>
              <a:schemeClr val="tx1"/>
            </a:solidFill>
            <a:extLst>
              <a:ext uri="{C807C97D-BFC1-408E-A445-0C87EB9F89A2}">
                <ask:lineSketchStyleProps xmlns:ask="http://schemas.microsoft.com/office/drawing/2018/sketchyshapes" sd="2174234515">
                  <a:prstGeom prst="triangle">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1563E6D-9DB3-B933-C708-05FA57583274}"/>
              </a:ext>
            </a:extLst>
          </p:cNvPr>
          <p:cNvSpPr/>
          <p:nvPr/>
        </p:nvSpPr>
        <p:spPr>
          <a:xfrm rot="5400000" flipV="1">
            <a:off x="6465525" y="1530278"/>
            <a:ext cx="4145872" cy="4392427"/>
          </a:xfrm>
          <a:custGeom>
            <a:avLst/>
            <a:gdLst>
              <a:gd name="connsiteX0" fmla="*/ 0 w 4145872"/>
              <a:gd name="connsiteY0" fmla="*/ 4392427 h 4392427"/>
              <a:gd name="connsiteX1" fmla="*/ 2072936 w 4145872"/>
              <a:gd name="connsiteY1" fmla="*/ 0 h 4392427"/>
              <a:gd name="connsiteX2" fmla="*/ 4145872 w 4145872"/>
              <a:gd name="connsiteY2" fmla="*/ 4392427 h 4392427"/>
              <a:gd name="connsiteX3" fmla="*/ 0 w 4145872"/>
              <a:gd name="connsiteY3" fmla="*/ 4392427 h 4392427"/>
            </a:gdLst>
            <a:ahLst/>
            <a:cxnLst>
              <a:cxn ang="0">
                <a:pos x="connsiteX0" y="connsiteY0"/>
              </a:cxn>
              <a:cxn ang="0">
                <a:pos x="connsiteX1" y="connsiteY1"/>
              </a:cxn>
              <a:cxn ang="0">
                <a:pos x="connsiteX2" y="connsiteY2"/>
              </a:cxn>
              <a:cxn ang="0">
                <a:pos x="connsiteX3" y="connsiteY3"/>
              </a:cxn>
            </a:cxnLst>
            <a:rect l="l" t="t" r="r" b="b"/>
            <a:pathLst>
              <a:path w="4145872" h="4392427" fill="none" extrusionOk="0">
                <a:moveTo>
                  <a:pt x="0" y="4392427"/>
                </a:moveTo>
                <a:cubicBezTo>
                  <a:pt x="787213" y="2761394"/>
                  <a:pt x="1736530" y="931028"/>
                  <a:pt x="2072936" y="0"/>
                </a:cubicBezTo>
                <a:cubicBezTo>
                  <a:pt x="2498326" y="884692"/>
                  <a:pt x="3834264" y="3341249"/>
                  <a:pt x="4145872" y="4392427"/>
                </a:cubicBezTo>
                <a:cubicBezTo>
                  <a:pt x="2450176" y="4341484"/>
                  <a:pt x="998581" y="4347863"/>
                  <a:pt x="0" y="4392427"/>
                </a:cubicBezTo>
                <a:close/>
              </a:path>
              <a:path w="4145872" h="4392427" stroke="0" extrusionOk="0">
                <a:moveTo>
                  <a:pt x="0" y="4392427"/>
                </a:moveTo>
                <a:cubicBezTo>
                  <a:pt x="183256" y="3860927"/>
                  <a:pt x="1399646" y="1132990"/>
                  <a:pt x="2072936" y="0"/>
                </a:cubicBezTo>
                <a:cubicBezTo>
                  <a:pt x="2500466" y="1156125"/>
                  <a:pt x="3445551" y="2881582"/>
                  <a:pt x="4145872" y="4392427"/>
                </a:cubicBezTo>
                <a:cubicBezTo>
                  <a:pt x="2335578" y="4486797"/>
                  <a:pt x="1220290" y="4321140"/>
                  <a:pt x="0" y="4392427"/>
                </a:cubicBezTo>
                <a:close/>
              </a:path>
            </a:pathLst>
          </a:custGeom>
          <a:ln w="57150">
            <a:solidFill>
              <a:schemeClr val="tx1"/>
            </a:solidFill>
            <a:extLst>
              <a:ext uri="{C807C97D-BFC1-408E-A445-0C87EB9F89A2}">
                <ask:lineSketchStyleProps xmlns:ask="http://schemas.microsoft.com/office/drawing/2018/sketchyshapes" sd="2558659519">
                  <a:prstGeom prst="triangle">
                    <a:avLst/>
                  </a:prstGeom>
                  <ask:type>
                    <ask:lineSketchCurved/>
                  </ask:type>
                </ask:lineSketchStyleProps>
              </a:ext>
            </a:extLst>
          </a:ln>
          <a:effectLst>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10D003A3-A293-5DC8-A7E6-6025076289FD}"/>
              </a:ext>
            </a:extLst>
          </p:cNvPr>
          <p:cNvSpPr/>
          <p:nvPr/>
        </p:nvSpPr>
        <p:spPr>
          <a:xfrm>
            <a:off x="4918784" y="2850564"/>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13" name="Rectangle: Rounded Corners 12">
            <a:extLst>
              <a:ext uri="{FF2B5EF4-FFF2-40B4-BE49-F238E27FC236}">
                <a16:creationId xmlns:a16="http://schemas.microsoft.com/office/drawing/2014/main" id="{2354CA62-48E3-DC1A-E793-AA1D6755739E}"/>
              </a:ext>
            </a:extLst>
          </p:cNvPr>
          <p:cNvSpPr/>
          <p:nvPr/>
        </p:nvSpPr>
        <p:spPr>
          <a:xfrm>
            <a:off x="1504950" y="2777999"/>
            <a:ext cx="1427163"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Cause</a:t>
            </a:r>
            <a:endParaRPr lang="en-US" dirty="0">
              <a:latin typeface="MV Boli" panose="02000500030200090000" pitchFamily="2" charset="0"/>
              <a:cs typeface="MV Boli" panose="02000500030200090000" pitchFamily="2" charset="0"/>
            </a:endParaRPr>
          </a:p>
        </p:txBody>
      </p:sp>
      <p:sp>
        <p:nvSpPr>
          <p:cNvPr id="14" name="Rectangle: Rounded Corners 13">
            <a:extLst>
              <a:ext uri="{FF2B5EF4-FFF2-40B4-BE49-F238E27FC236}">
                <a16:creationId xmlns:a16="http://schemas.microsoft.com/office/drawing/2014/main" id="{9F86B5DE-5B95-7B38-53DE-73E92824D065}"/>
              </a:ext>
            </a:extLst>
          </p:cNvPr>
          <p:cNvSpPr/>
          <p:nvPr/>
        </p:nvSpPr>
        <p:spPr>
          <a:xfrm>
            <a:off x="1543050" y="3425699"/>
            <a:ext cx="1427163"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Cause</a:t>
            </a:r>
            <a:endParaRPr lang="en-US" sz="2400" dirty="0">
              <a:latin typeface="MV Boli" panose="02000500030200090000" pitchFamily="2" charset="0"/>
              <a:cs typeface="MV Boli" panose="02000500030200090000" pitchFamily="2" charset="0"/>
            </a:endParaRPr>
          </a:p>
        </p:txBody>
      </p:sp>
      <p:sp>
        <p:nvSpPr>
          <p:cNvPr id="15" name="Rectangle: Rounded Corners 14">
            <a:extLst>
              <a:ext uri="{FF2B5EF4-FFF2-40B4-BE49-F238E27FC236}">
                <a16:creationId xmlns:a16="http://schemas.microsoft.com/office/drawing/2014/main" id="{6BDABDBF-F1C0-8294-56C8-EA732D97D0F8}"/>
              </a:ext>
            </a:extLst>
          </p:cNvPr>
          <p:cNvSpPr/>
          <p:nvPr/>
        </p:nvSpPr>
        <p:spPr>
          <a:xfrm>
            <a:off x="1543050" y="4101974"/>
            <a:ext cx="1427163"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Cause</a:t>
            </a:r>
            <a:endParaRPr lang="en-US" sz="2400" dirty="0">
              <a:latin typeface="MV Boli" panose="02000500030200090000" pitchFamily="2" charset="0"/>
              <a:cs typeface="MV Boli" panose="02000500030200090000" pitchFamily="2" charset="0"/>
            </a:endParaRPr>
          </a:p>
        </p:txBody>
      </p:sp>
      <p:sp>
        <p:nvSpPr>
          <p:cNvPr id="16" name="Rectangle: Rounded Corners 15">
            <a:extLst>
              <a:ext uri="{FF2B5EF4-FFF2-40B4-BE49-F238E27FC236}">
                <a16:creationId xmlns:a16="http://schemas.microsoft.com/office/drawing/2014/main" id="{DCB691D0-C5B9-5927-EB6F-3D06D2BECA4A}"/>
              </a:ext>
            </a:extLst>
          </p:cNvPr>
          <p:cNvSpPr/>
          <p:nvPr/>
        </p:nvSpPr>
        <p:spPr>
          <a:xfrm>
            <a:off x="8715667" y="2764861"/>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Consequence</a:t>
            </a:r>
            <a:endParaRPr lang="en-US" sz="2400" dirty="0">
              <a:latin typeface="MV Boli" panose="02000500030200090000" pitchFamily="2" charset="0"/>
              <a:cs typeface="MV Boli" panose="02000500030200090000" pitchFamily="2" charset="0"/>
            </a:endParaRPr>
          </a:p>
        </p:txBody>
      </p:sp>
      <p:sp>
        <p:nvSpPr>
          <p:cNvPr id="17" name="Rectangle: Rounded Corners 16">
            <a:extLst>
              <a:ext uri="{FF2B5EF4-FFF2-40B4-BE49-F238E27FC236}">
                <a16:creationId xmlns:a16="http://schemas.microsoft.com/office/drawing/2014/main" id="{93F83507-28CE-06C3-7890-FDF530F35F0A}"/>
              </a:ext>
            </a:extLst>
          </p:cNvPr>
          <p:cNvSpPr/>
          <p:nvPr/>
        </p:nvSpPr>
        <p:spPr>
          <a:xfrm>
            <a:off x="8715666" y="3412561"/>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Consequence</a:t>
            </a:r>
          </a:p>
        </p:txBody>
      </p:sp>
      <p:sp>
        <p:nvSpPr>
          <p:cNvPr id="18" name="Rectangle: Rounded Corners 17">
            <a:extLst>
              <a:ext uri="{FF2B5EF4-FFF2-40B4-BE49-F238E27FC236}">
                <a16:creationId xmlns:a16="http://schemas.microsoft.com/office/drawing/2014/main" id="{15597E08-C57B-BA71-7388-41FF5E74D082}"/>
              </a:ext>
            </a:extLst>
          </p:cNvPr>
          <p:cNvSpPr/>
          <p:nvPr/>
        </p:nvSpPr>
        <p:spPr>
          <a:xfrm>
            <a:off x="8715667" y="4088836"/>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Consequence</a:t>
            </a:r>
          </a:p>
        </p:txBody>
      </p:sp>
      <p:cxnSp>
        <p:nvCxnSpPr>
          <p:cNvPr id="22" name="Straight Arrow Connector 21">
            <a:extLst>
              <a:ext uri="{FF2B5EF4-FFF2-40B4-BE49-F238E27FC236}">
                <a16:creationId xmlns:a16="http://schemas.microsoft.com/office/drawing/2014/main" id="{BA4019C5-AC32-8DA6-B023-9CCBEEE79C9D}"/>
              </a:ext>
            </a:extLst>
          </p:cNvPr>
          <p:cNvCxnSpPr>
            <a:cxnSpLocks/>
            <a:stCxn id="13" idx="3"/>
          </p:cNvCxnSpPr>
          <p:nvPr/>
        </p:nvCxnSpPr>
        <p:spPr>
          <a:xfrm>
            <a:off x="2932113" y="2998694"/>
            <a:ext cx="1986671"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AC5B7A3B-3F84-FF80-5293-E9F196913B86}"/>
              </a:ext>
            </a:extLst>
          </p:cNvPr>
          <p:cNvCxnSpPr>
            <a:cxnSpLocks/>
            <a:stCxn id="14" idx="3"/>
          </p:cNvCxnSpPr>
          <p:nvPr/>
        </p:nvCxnSpPr>
        <p:spPr>
          <a:xfrm>
            <a:off x="2970213" y="3646394"/>
            <a:ext cx="1906587"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9790491C-05C3-FD37-E624-18B2D4A1EE5C}"/>
              </a:ext>
            </a:extLst>
          </p:cNvPr>
          <p:cNvCxnSpPr>
            <a:cxnSpLocks/>
            <a:stCxn id="15" idx="3"/>
          </p:cNvCxnSpPr>
          <p:nvPr/>
        </p:nvCxnSpPr>
        <p:spPr>
          <a:xfrm flipV="1">
            <a:off x="2970213" y="3880227"/>
            <a:ext cx="1906587"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4E09B1FD-23CF-63B6-381C-B80A7AF62FFF}"/>
              </a:ext>
            </a:extLst>
          </p:cNvPr>
          <p:cNvCxnSpPr>
            <a:cxnSpLocks/>
            <a:endCxn id="16" idx="1"/>
          </p:cNvCxnSpPr>
          <p:nvPr/>
        </p:nvCxnSpPr>
        <p:spPr>
          <a:xfrm flipV="1">
            <a:off x="6871871" y="2985556"/>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7A4AA951-3642-76AB-BDB8-DF4535170D75}"/>
              </a:ext>
            </a:extLst>
          </p:cNvPr>
          <p:cNvCxnSpPr>
            <a:cxnSpLocks/>
            <a:endCxn id="17" idx="1"/>
          </p:cNvCxnSpPr>
          <p:nvPr/>
        </p:nvCxnSpPr>
        <p:spPr>
          <a:xfrm flipV="1">
            <a:off x="6905455" y="3633256"/>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BAAF189B-0515-A6FE-5E19-05875D356830}"/>
              </a:ext>
            </a:extLst>
          </p:cNvPr>
          <p:cNvCxnSpPr>
            <a:cxnSpLocks/>
            <a:stCxn id="9" idx="6"/>
            <a:endCxn id="18" idx="1"/>
          </p:cNvCxnSpPr>
          <p:nvPr/>
        </p:nvCxnSpPr>
        <p:spPr>
          <a:xfrm>
            <a:off x="6871871" y="3787159"/>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48" name="Diamond 47">
            <a:extLst>
              <a:ext uri="{FF2B5EF4-FFF2-40B4-BE49-F238E27FC236}">
                <a16:creationId xmlns:a16="http://schemas.microsoft.com/office/drawing/2014/main" id="{C273AA3C-A073-BE26-3F30-DC0F68DA0AE2}"/>
              </a:ext>
            </a:extLst>
          </p:cNvPr>
          <p:cNvSpPr/>
          <p:nvPr/>
        </p:nvSpPr>
        <p:spPr>
          <a:xfrm>
            <a:off x="3286124" y="2974389"/>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496D73E0-277D-01F0-EAF1-8167CD66DDD6}"/>
              </a:ext>
            </a:extLst>
          </p:cNvPr>
          <p:cNvSpPr/>
          <p:nvPr/>
        </p:nvSpPr>
        <p:spPr>
          <a:xfrm>
            <a:off x="3286123" y="3479717"/>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FFCB441A-3CCA-FDAE-F404-854905D776AC}"/>
              </a:ext>
            </a:extLst>
          </p:cNvPr>
          <p:cNvSpPr/>
          <p:nvPr/>
        </p:nvSpPr>
        <p:spPr>
          <a:xfrm>
            <a:off x="3286124" y="4025561"/>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99A9B449-B044-3677-D9AE-BE91B58F488C}"/>
              </a:ext>
            </a:extLst>
          </p:cNvPr>
          <p:cNvSpPr/>
          <p:nvPr/>
        </p:nvSpPr>
        <p:spPr>
          <a:xfrm rot="1240007">
            <a:off x="3894051" y="3225300"/>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FA1F436A-3DB7-DF3A-574A-935988CBBD91}"/>
              </a:ext>
            </a:extLst>
          </p:cNvPr>
          <p:cNvSpPr/>
          <p:nvPr/>
        </p:nvSpPr>
        <p:spPr>
          <a:xfrm rot="986398">
            <a:off x="3952628" y="3591377"/>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FC55D0C2-DC9D-08FB-805B-E925AAAB0925}"/>
              </a:ext>
            </a:extLst>
          </p:cNvPr>
          <p:cNvSpPr/>
          <p:nvPr/>
        </p:nvSpPr>
        <p:spPr>
          <a:xfrm rot="238154">
            <a:off x="3923506" y="3940470"/>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9BB38ABB-3288-BE81-0851-7E4A3999E937}"/>
              </a:ext>
            </a:extLst>
          </p:cNvPr>
          <p:cNvSpPr/>
          <p:nvPr/>
        </p:nvSpPr>
        <p:spPr>
          <a:xfrm>
            <a:off x="8013138" y="2974389"/>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335A522C-06DA-C51C-5AB1-A02EC1769FE5}"/>
              </a:ext>
            </a:extLst>
          </p:cNvPr>
          <p:cNvSpPr/>
          <p:nvPr/>
        </p:nvSpPr>
        <p:spPr>
          <a:xfrm>
            <a:off x="8013137" y="3479717"/>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8EA4C9AD-13FE-4743-7991-1CCE01076A19}"/>
              </a:ext>
            </a:extLst>
          </p:cNvPr>
          <p:cNvSpPr/>
          <p:nvPr/>
        </p:nvSpPr>
        <p:spPr>
          <a:xfrm>
            <a:off x="8013138" y="4025561"/>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A72F8A86-DC4C-2645-37ED-8C8C8B116760}"/>
              </a:ext>
            </a:extLst>
          </p:cNvPr>
          <p:cNvSpPr/>
          <p:nvPr/>
        </p:nvSpPr>
        <p:spPr>
          <a:xfrm rot="739335">
            <a:off x="7517063" y="3214329"/>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9AE235FF-19AA-075D-C669-ED2F3AB126B3}"/>
              </a:ext>
            </a:extLst>
          </p:cNvPr>
          <p:cNvSpPr/>
          <p:nvPr/>
        </p:nvSpPr>
        <p:spPr>
          <a:xfrm rot="986398">
            <a:off x="7479353" y="3574484"/>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6ECDA1CD-9AF2-0E76-B9E7-44A3B83EE21A}"/>
              </a:ext>
            </a:extLst>
          </p:cNvPr>
          <p:cNvSpPr/>
          <p:nvPr/>
        </p:nvSpPr>
        <p:spPr>
          <a:xfrm rot="238154">
            <a:off x="7450231" y="3923577"/>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69ACDA22-7C99-7ABD-ECF8-DB6276FA688B}"/>
              </a:ext>
            </a:extLst>
          </p:cNvPr>
          <p:cNvSpPr txBox="1"/>
          <p:nvPr/>
        </p:nvSpPr>
        <p:spPr>
          <a:xfrm>
            <a:off x="4797713" y="3425699"/>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Hazardous </a:t>
            </a:r>
          </a:p>
          <a:p>
            <a:pPr algn="ctr"/>
            <a:r>
              <a:rPr lang="en-US" sz="2400" dirty="0">
                <a:latin typeface="MV Boli" panose="02000500030200090000" pitchFamily="2" charset="0"/>
                <a:cs typeface="MV Boli" panose="02000500030200090000" pitchFamily="2" charset="0"/>
              </a:rPr>
              <a:t>Event</a:t>
            </a:r>
          </a:p>
        </p:txBody>
      </p:sp>
      <p:sp>
        <p:nvSpPr>
          <p:cNvPr id="77" name="Rectangle 76">
            <a:extLst>
              <a:ext uri="{FF2B5EF4-FFF2-40B4-BE49-F238E27FC236}">
                <a16:creationId xmlns:a16="http://schemas.microsoft.com/office/drawing/2014/main" id="{4589DB12-D5FD-CF81-E19B-908D7527E74A}"/>
              </a:ext>
            </a:extLst>
          </p:cNvPr>
          <p:cNvSpPr/>
          <p:nvPr/>
        </p:nvSpPr>
        <p:spPr>
          <a:xfrm rot="20086373">
            <a:off x="7238451" y="1879645"/>
            <a:ext cx="257891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22225">
                  <a:solidFill>
                    <a:schemeClr val="accent2"/>
                  </a:solidFill>
                  <a:prstDash val="solid"/>
                </a:ln>
                <a:solidFill>
                  <a:schemeClr val="accent2">
                    <a:lumMod val="40000"/>
                    <a:lumOff val="60000"/>
                  </a:schemeClr>
                </a:solidFill>
                <a:latin typeface="Abadi Extra Light" panose="020B0204020104020204" pitchFamily="34" charset="0"/>
                <a:cs typeface="MV Boli" panose="02000500030200090000" pitchFamily="2" charset="0"/>
              </a:rPr>
              <a:t>Recovery</a:t>
            </a:r>
            <a:endParaRPr lang="en-US" sz="5400" b="1" dirty="0">
              <a:ln/>
              <a:solidFill>
                <a:schemeClr val="accent2">
                  <a:lumMod val="75000"/>
                </a:schemeClr>
              </a:solidFill>
              <a:latin typeface="Abadi Extra Light" panose="020B0204020104020204" pitchFamily="34" charset="0"/>
              <a:cs typeface="MV Boli" panose="02000500030200090000" pitchFamily="2" charset="0"/>
            </a:endParaRPr>
          </a:p>
        </p:txBody>
      </p:sp>
      <p:sp>
        <p:nvSpPr>
          <p:cNvPr id="78" name="Rectangle 77">
            <a:extLst>
              <a:ext uri="{FF2B5EF4-FFF2-40B4-BE49-F238E27FC236}">
                <a16:creationId xmlns:a16="http://schemas.microsoft.com/office/drawing/2014/main" id="{3F07D901-607E-AF5E-46BA-53894D5F64CA}"/>
              </a:ext>
            </a:extLst>
          </p:cNvPr>
          <p:cNvSpPr/>
          <p:nvPr/>
        </p:nvSpPr>
        <p:spPr>
          <a:xfrm rot="1627644">
            <a:off x="2047069" y="1897993"/>
            <a:ext cx="297645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Prevention</a:t>
            </a:r>
            <a:endParaRPr lang="en-US" sz="5400" b="1" dirty="0">
              <a:ln/>
              <a:solidFill>
                <a:schemeClr val="accent3"/>
              </a:solidFill>
              <a:latin typeface="Abadi Extra Light" panose="020B0204020104020204" pitchFamily="34" charset="0"/>
              <a:cs typeface="MV Boli" panose="02000500030200090000" pitchFamily="2" charset="0"/>
            </a:endParaRPr>
          </a:p>
        </p:txBody>
      </p:sp>
      <p:sp>
        <p:nvSpPr>
          <p:cNvPr id="79" name="Rectangle 78">
            <a:extLst>
              <a:ext uri="{FF2B5EF4-FFF2-40B4-BE49-F238E27FC236}">
                <a16:creationId xmlns:a16="http://schemas.microsoft.com/office/drawing/2014/main" id="{CB234923-8F01-52E1-0627-6581A47F6938}"/>
              </a:ext>
            </a:extLst>
          </p:cNvPr>
          <p:cNvSpPr/>
          <p:nvPr/>
        </p:nvSpPr>
        <p:spPr>
          <a:xfrm>
            <a:off x="1850569" y="5585071"/>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Before</a:t>
            </a:r>
          </a:p>
        </p:txBody>
      </p:sp>
      <p:sp>
        <p:nvSpPr>
          <p:cNvPr id="80" name="Rectangle 79">
            <a:extLst>
              <a:ext uri="{FF2B5EF4-FFF2-40B4-BE49-F238E27FC236}">
                <a16:creationId xmlns:a16="http://schemas.microsoft.com/office/drawing/2014/main" id="{433714F7-0139-1050-8FB3-313C7398DC06}"/>
              </a:ext>
            </a:extLst>
          </p:cNvPr>
          <p:cNvSpPr/>
          <p:nvPr/>
        </p:nvSpPr>
        <p:spPr>
          <a:xfrm rot="5400000">
            <a:off x="9042808" y="3365172"/>
            <a:ext cx="3876677"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Potential Outcomes</a:t>
            </a:r>
          </a:p>
        </p:txBody>
      </p:sp>
      <p:sp>
        <p:nvSpPr>
          <p:cNvPr id="81" name="Rectangle 80">
            <a:extLst>
              <a:ext uri="{FF2B5EF4-FFF2-40B4-BE49-F238E27FC236}">
                <a16:creationId xmlns:a16="http://schemas.microsoft.com/office/drawing/2014/main" id="{07CB943F-5A68-69EC-14F4-57DFEED50B9C}"/>
              </a:ext>
            </a:extLst>
          </p:cNvPr>
          <p:cNvSpPr/>
          <p:nvPr/>
        </p:nvSpPr>
        <p:spPr>
          <a:xfrm rot="19979408">
            <a:off x="2199995" y="4810481"/>
            <a:ext cx="2322239" cy="523220"/>
          </a:xfrm>
          <a:prstGeom prst="rect">
            <a:avLst/>
          </a:prstGeom>
          <a:noFill/>
        </p:spPr>
        <p:txBody>
          <a:bodyPr wrap="none" lIns="91440" tIns="45720" rIns="91440" bIns="45720">
            <a:spAutoFit/>
          </a:bodyPr>
          <a:lstStyle/>
          <a:p>
            <a:pPr algn="ct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Control Barriers</a:t>
            </a:r>
          </a:p>
        </p:txBody>
      </p:sp>
      <p:sp>
        <p:nvSpPr>
          <p:cNvPr id="82" name="Rectangle 81">
            <a:extLst>
              <a:ext uri="{FF2B5EF4-FFF2-40B4-BE49-F238E27FC236}">
                <a16:creationId xmlns:a16="http://schemas.microsoft.com/office/drawing/2014/main" id="{3B98EFFB-2D82-5A99-A379-1FA654B755F4}"/>
              </a:ext>
            </a:extLst>
          </p:cNvPr>
          <p:cNvSpPr/>
          <p:nvPr/>
        </p:nvSpPr>
        <p:spPr>
          <a:xfrm rot="19979408">
            <a:off x="2199995" y="4810482"/>
            <a:ext cx="2322239" cy="523220"/>
          </a:xfrm>
          <a:prstGeom prst="rect">
            <a:avLst/>
          </a:prstGeom>
          <a:noFill/>
        </p:spPr>
        <p:txBody>
          <a:bodyPr wrap="none" lIns="91440" tIns="45720" rIns="91440" bIns="45720">
            <a:spAutoFit/>
          </a:bodyPr>
          <a:lstStyle/>
          <a:p>
            <a:pPr algn="ct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Control Barriers</a:t>
            </a:r>
          </a:p>
        </p:txBody>
      </p:sp>
      <p:sp>
        <p:nvSpPr>
          <p:cNvPr id="83" name="Rectangle 82">
            <a:extLst>
              <a:ext uri="{FF2B5EF4-FFF2-40B4-BE49-F238E27FC236}">
                <a16:creationId xmlns:a16="http://schemas.microsoft.com/office/drawing/2014/main" id="{F32A3530-B5D6-B323-9EAE-0A0C562E1E2F}"/>
              </a:ext>
            </a:extLst>
          </p:cNvPr>
          <p:cNvSpPr/>
          <p:nvPr/>
        </p:nvSpPr>
        <p:spPr>
          <a:xfrm rot="1616740">
            <a:off x="7279176" y="4820587"/>
            <a:ext cx="2506585" cy="523220"/>
          </a:xfrm>
          <a:prstGeom prst="rect">
            <a:avLst/>
          </a:prstGeom>
          <a:noFill/>
        </p:spPr>
        <p:txBody>
          <a:bodyPr wrap="none" lIns="91440" tIns="45720" rIns="91440" bIns="45720">
            <a:spAutoFit/>
          </a:bodyPr>
          <a:lstStyle/>
          <a:p>
            <a:pPr algn="ctr"/>
            <a:r>
              <a:rPr lang="en-US" sz="2800" dirty="0">
                <a:ln w="22225">
                  <a:solidFill>
                    <a:schemeClr val="accent2"/>
                  </a:solidFill>
                  <a:prstDash val="solid"/>
                </a:ln>
                <a:solidFill>
                  <a:schemeClr val="accent2">
                    <a:lumMod val="40000"/>
                    <a:lumOff val="60000"/>
                  </a:schemeClr>
                </a:solidFill>
                <a:latin typeface="Abadi Extra Light" panose="020B0204020104020204" pitchFamily="34" charset="0"/>
                <a:cs typeface="MV Boli" panose="02000500030200090000" pitchFamily="2" charset="0"/>
              </a:rPr>
              <a:t>Defense Barriers</a:t>
            </a:r>
          </a:p>
        </p:txBody>
      </p:sp>
      <p:sp>
        <p:nvSpPr>
          <p:cNvPr id="84" name="Rectangle 83">
            <a:extLst>
              <a:ext uri="{FF2B5EF4-FFF2-40B4-BE49-F238E27FC236}">
                <a16:creationId xmlns:a16="http://schemas.microsoft.com/office/drawing/2014/main" id="{BE337425-6EF8-24B3-51A7-203C4C31C6DE}"/>
              </a:ext>
            </a:extLst>
          </p:cNvPr>
          <p:cNvSpPr/>
          <p:nvPr/>
        </p:nvSpPr>
        <p:spPr>
          <a:xfrm rot="16200000">
            <a:off x="-1061975" y="3586442"/>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Potential Causes</a:t>
            </a:r>
          </a:p>
        </p:txBody>
      </p:sp>
      <p:sp>
        <p:nvSpPr>
          <p:cNvPr id="85" name="Rectangle 84">
            <a:extLst>
              <a:ext uri="{FF2B5EF4-FFF2-40B4-BE49-F238E27FC236}">
                <a16:creationId xmlns:a16="http://schemas.microsoft.com/office/drawing/2014/main" id="{9C79185E-CC11-D006-EBBC-A9891D302F7E}"/>
              </a:ext>
            </a:extLst>
          </p:cNvPr>
          <p:cNvSpPr/>
          <p:nvPr/>
        </p:nvSpPr>
        <p:spPr>
          <a:xfrm>
            <a:off x="5823728" y="5660314"/>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After</a:t>
            </a:r>
          </a:p>
        </p:txBody>
      </p:sp>
    </p:spTree>
    <p:extLst>
      <p:ext uri="{BB962C8B-B14F-4D97-AF65-F5344CB8AC3E}">
        <p14:creationId xmlns:p14="http://schemas.microsoft.com/office/powerpoint/2010/main" val="374028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187325"/>
            <a:ext cx="11091600" cy="594030"/>
          </a:xfrm>
        </p:spPr>
        <p:txBody>
          <a:bodyPr/>
          <a:lstStyle/>
          <a:p>
            <a:r>
              <a:rPr lang="en-US" dirty="0"/>
              <a:t>Risk Bowtie</a:t>
            </a:r>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cxnSp>
        <p:nvCxnSpPr>
          <p:cNvPr id="87" name="Straight Connector 86">
            <a:extLst>
              <a:ext uri="{FF2B5EF4-FFF2-40B4-BE49-F238E27FC236}">
                <a16:creationId xmlns:a16="http://schemas.microsoft.com/office/drawing/2014/main" id="{24AE35A2-2EF2-5604-0825-8EC9D0182497}"/>
              </a:ext>
            </a:extLst>
          </p:cNvPr>
          <p:cNvCxnSpPr>
            <a:cxnSpLocks/>
          </p:cNvCxnSpPr>
          <p:nvPr/>
        </p:nvCxnSpPr>
        <p:spPr>
          <a:xfrm flipH="1">
            <a:off x="5895327" y="1447800"/>
            <a:ext cx="53490" cy="4503966"/>
          </a:xfrm>
          <a:prstGeom prst="line">
            <a:avLst/>
          </a:prstGeom>
          <a:ln w="19050" cap="flat" cmpd="sng" algn="ctr">
            <a:solidFill>
              <a:schemeClr val="accent5"/>
            </a:solidFill>
            <a:prstDash val="dash"/>
            <a:round/>
            <a:headEnd type="none" w="med" len="med"/>
            <a:tailEnd type="none" w="med" len="med"/>
          </a:ln>
          <a:effectLst>
            <a:glow rad="139700">
              <a:schemeClr val="accent6">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8" name="Isosceles Triangle 7">
            <a:extLst>
              <a:ext uri="{FF2B5EF4-FFF2-40B4-BE49-F238E27FC236}">
                <a16:creationId xmlns:a16="http://schemas.microsoft.com/office/drawing/2014/main" id="{B0F36945-DBAC-A94D-6ACD-2F74CF75E13A}"/>
              </a:ext>
            </a:extLst>
          </p:cNvPr>
          <p:cNvSpPr/>
          <p:nvPr/>
        </p:nvSpPr>
        <p:spPr>
          <a:xfrm rot="5400000">
            <a:off x="1353005" y="1681616"/>
            <a:ext cx="4145872" cy="4089632"/>
          </a:xfrm>
          <a:custGeom>
            <a:avLst/>
            <a:gdLst>
              <a:gd name="connsiteX0" fmla="*/ 0 w 4145872"/>
              <a:gd name="connsiteY0" fmla="*/ 4089632 h 4089632"/>
              <a:gd name="connsiteX1" fmla="*/ 2072936 w 4145872"/>
              <a:gd name="connsiteY1" fmla="*/ 0 h 4089632"/>
              <a:gd name="connsiteX2" fmla="*/ 4145872 w 4145872"/>
              <a:gd name="connsiteY2" fmla="*/ 4089632 h 4089632"/>
              <a:gd name="connsiteX3" fmla="*/ 0 w 4145872"/>
              <a:gd name="connsiteY3" fmla="*/ 4089632 h 4089632"/>
            </a:gdLst>
            <a:ahLst/>
            <a:cxnLst>
              <a:cxn ang="0">
                <a:pos x="connsiteX0" y="connsiteY0"/>
              </a:cxn>
              <a:cxn ang="0">
                <a:pos x="connsiteX1" y="connsiteY1"/>
              </a:cxn>
              <a:cxn ang="0">
                <a:pos x="connsiteX2" y="connsiteY2"/>
              </a:cxn>
              <a:cxn ang="0">
                <a:pos x="connsiteX3" y="connsiteY3"/>
              </a:cxn>
            </a:cxnLst>
            <a:rect l="l" t="t" r="r" b="b"/>
            <a:pathLst>
              <a:path w="4145872" h="4089632" fill="none" extrusionOk="0">
                <a:moveTo>
                  <a:pt x="0" y="4089632"/>
                </a:moveTo>
                <a:cubicBezTo>
                  <a:pt x="501413" y="3227040"/>
                  <a:pt x="1240257" y="1467734"/>
                  <a:pt x="2072936" y="0"/>
                </a:cubicBezTo>
                <a:cubicBezTo>
                  <a:pt x="3003903" y="2046095"/>
                  <a:pt x="3268063" y="2348507"/>
                  <a:pt x="4145872" y="4089632"/>
                </a:cubicBezTo>
                <a:cubicBezTo>
                  <a:pt x="3085492" y="4206653"/>
                  <a:pt x="926486" y="4224525"/>
                  <a:pt x="0" y="4089632"/>
                </a:cubicBezTo>
                <a:close/>
              </a:path>
              <a:path w="4145872" h="4089632" stroke="0" extrusionOk="0">
                <a:moveTo>
                  <a:pt x="0" y="4089632"/>
                </a:moveTo>
                <a:cubicBezTo>
                  <a:pt x="832106" y="2182977"/>
                  <a:pt x="969415" y="1983935"/>
                  <a:pt x="2072936" y="0"/>
                </a:cubicBezTo>
                <a:cubicBezTo>
                  <a:pt x="2502868" y="688428"/>
                  <a:pt x="3943740" y="3510985"/>
                  <a:pt x="4145872" y="4089632"/>
                </a:cubicBezTo>
                <a:cubicBezTo>
                  <a:pt x="2161874" y="4122504"/>
                  <a:pt x="1014937" y="3961673"/>
                  <a:pt x="0" y="4089632"/>
                </a:cubicBezTo>
                <a:close/>
              </a:path>
            </a:pathLst>
          </a:custGeom>
          <a:ln w="57150">
            <a:solidFill>
              <a:schemeClr val="tx1"/>
            </a:solidFill>
            <a:extLst>
              <a:ext uri="{C807C97D-BFC1-408E-A445-0C87EB9F89A2}">
                <ask:lineSketchStyleProps xmlns:ask="http://schemas.microsoft.com/office/drawing/2018/sketchyshapes" sd="2174234515">
                  <a:prstGeom prst="triangle">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1563E6D-9DB3-B933-C708-05FA57583274}"/>
              </a:ext>
            </a:extLst>
          </p:cNvPr>
          <p:cNvSpPr/>
          <p:nvPr/>
        </p:nvSpPr>
        <p:spPr>
          <a:xfrm rot="5400000" flipV="1">
            <a:off x="6465525" y="1530278"/>
            <a:ext cx="4145872" cy="4392427"/>
          </a:xfrm>
          <a:custGeom>
            <a:avLst/>
            <a:gdLst>
              <a:gd name="connsiteX0" fmla="*/ 0 w 4145872"/>
              <a:gd name="connsiteY0" fmla="*/ 4392427 h 4392427"/>
              <a:gd name="connsiteX1" fmla="*/ 2072936 w 4145872"/>
              <a:gd name="connsiteY1" fmla="*/ 0 h 4392427"/>
              <a:gd name="connsiteX2" fmla="*/ 4145872 w 4145872"/>
              <a:gd name="connsiteY2" fmla="*/ 4392427 h 4392427"/>
              <a:gd name="connsiteX3" fmla="*/ 0 w 4145872"/>
              <a:gd name="connsiteY3" fmla="*/ 4392427 h 4392427"/>
            </a:gdLst>
            <a:ahLst/>
            <a:cxnLst>
              <a:cxn ang="0">
                <a:pos x="connsiteX0" y="connsiteY0"/>
              </a:cxn>
              <a:cxn ang="0">
                <a:pos x="connsiteX1" y="connsiteY1"/>
              </a:cxn>
              <a:cxn ang="0">
                <a:pos x="connsiteX2" y="connsiteY2"/>
              </a:cxn>
              <a:cxn ang="0">
                <a:pos x="connsiteX3" y="connsiteY3"/>
              </a:cxn>
            </a:cxnLst>
            <a:rect l="l" t="t" r="r" b="b"/>
            <a:pathLst>
              <a:path w="4145872" h="4392427" fill="none" extrusionOk="0">
                <a:moveTo>
                  <a:pt x="0" y="4392427"/>
                </a:moveTo>
                <a:cubicBezTo>
                  <a:pt x="787213" y="2761394"/>
                  <a:pt x="1736530" y="931028"/>
                  <a:pt x="2072936" y="0"/>
                </a:cubicBezTo>
                <a:cubicBezTo>
                  <a:pt x="2498326" y="884692"/>
                  <a:pt x="3834264" y="3341249"/>
                  <a:pt x="4145872" y="4392427"/>
                </a:cubicBezTo>
                <a:cubicBezTo>
                  <a:pt x="2450176" y="4341484"/>
                  <a:pt x="998581" y="4347863"/>
                  <a:pt x="0" y="4392427"/>
                </a:cubicBezTo>
                <a:close/>
              </a:path>
              <a:path w="4145872" h="4392427" stroke="0" extrusionOk="0">
                <a:moveTo>
                  <a:pt x="0" y="4392427"/>
                </a:moveTo>
                <a:cubicBezTo>
                  <a:pt x="183256" y="3860927"/>
                  <a:pt x="1399646" y="1132990"/>
                  <a:pt x="2072936" y="0"/>
                </a:cubicBezTo>
                <a:cubicBezTo>
                  <a:pt x="2500466" y="1156125"/>
                  <a:pt x="3445551" y="2881582"/>
                  <a:pt x="4145872" y="4392427"/>
                </a:cubicBezTo>
                <a:cubicBezTo>
                  <a:pt x="2335578" y="4486797"/>
                  <a:pt x="1220290" y="4321140"/>
                  <a:pt x="0" y="4392427"/>
                </a:cubicBezTo>
                <a:close/>
              </a:path>
            </a:pathLst>
          </a:custGeom>
          <a:ln w="57150">
            <a:solidFill>
              <a:schemeClr val="tx1"/>
            </a:solidFill>
            <a:extLst>
              <a:ext uri="{C807C97D-BFC1-408E-A445-0C87EB9F89A2}">
                <ask:lineSketchStyleProps xmlns:ask="http://schemas.microsoft.com/office/drawing/2018/sketchyshapes" sd="2558659519">
                  <a:prstGeom prst="triangle">
                    <a:avLst/>
                  </a:prstGeom>
                  <ask:type>
                    <ask:lineSketchCurved/>
                  </ask:type>
                </ask:lineSketchStyleProps>
              </a:ext>
            </a:extLst>
          </a:ln>
          <a:effectLst>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10D003A3-A293-5DC8-A7E6-6025076289FD}"/>
              </a:ext>
            </a:extLst>
          </p:cNvPr>
          <p:cNvSpPr/>
          <p:nvPr/>
        </p:nvSpPr>
        <p:spPr>
          <a:xfrm>
            <a:off x="4918784" y="2850564"/>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13" name="Rectangle: Rounded Corners 12">
            <a:extLst>
              <a:ext uri="{FF2B5EF4-FFF2-40B4-BE49-F238E27FC236}">
                <a16:creationId xmlns:a16="http://schemas.microsoft.com/office/drawing/2014/main" id="{2354CA62-48E3-DC1A-E793-AA1D6755739E}"/>
              </a:ext>
            </a:extLst>
          </p:cNvPr>
          <p:cNvSpPr/>
          <p:nvPr/>
        </p:nvSpPr>
        <p:spPr>
          <a:xfrm>
            <a:off x="1504950" y="2777999"/>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14" name="Rectangle: Rounded Corners 13">
            <a:extLst>
              <a:ext uri="{FF2B5EF4-FFF2-40B4-BE49-F238E27FC236}">
                <a16:creationId xmlns:a16="http://schemas.microsoft.com/office/drawing/2014/main" id="{9F86B5DE-5B95-7B38-53DE-73E92824D065}"/>
              </a:ext>
            </a:extLst>
          </p:cNvPr>
          <p:cNvSpPr/>
          <p:nvPr/>
        </p:nvSpPr>
        <p:spPr>
          <a:xfrm>
            <a:off x="1543050" y="3425699"/>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15" name="Rectangle: Rounded Corners 14">
            <a:extLst>
              <a:ext uri="{FF2B5EF4-FFF2-40B4-BE49-F238E27FC236}">
                <a16:creationId xmlns:a16="http://schemas.microsoft.com/office/drawing/2014/main" id="{6BDABDBF-F1C0-8294-56C8-EA732D97D0F8}"/>
              </a:ext>
            </a:extLst>
          </p:cNvPr>
          <p:cNvSpPr/>
          <p:nvPr/>
        </p:nvSpPr>
        <p:spPr>
          <a:xfrm>
            <a:off x="1504950" y="4101974"/>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16" name="Rectangle: Rounded Corners 15">
            <a:extLst>
              <a:ext uri="{FF2B5EF4-FFF2-40B4-BE49-F238E27FC236}">
                <a16:creationId xmlns:a16="http://schemas.microsoft.com/office/drawing/2014/main" id="{DCB691D0-C5B9-5927-EB6F-3D06D2BECA4A}"/>
              </a:ext>
            </a:extLst>
          </p:cNvPr>
          <p:cNvSpPr/>
          <p:nvPr/>
        </p:nvSpPr>
        <p:spPr>
          <a:xfrm>
            <a:off x="8715667" y="2764861"/>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17" name="Rectangle: Rounded Corners 16">
            <a:extLst>
              <a:ext uri="{FF2B5EF4-FFF2-40B4-BE49-F238E27FC236}">
                <a16:creationId xmlns:a16="http://schemas.microsoft.com/office/drawing/2014/main" id="{93F83507-28CE-06C3-7890-FDF530F35F0A}"/>
              </a:ext>
            </a:extLst>
          </p:cNvPr>
          <p:cNvSpPr/>
          <p:nvPr/>
        </p:nvSpPr>
        <p:spPr>
          <a:xfrm>
            <a:off x="8715666" y="3412561"/>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18" name="Rectangle: Rounded Corners 17">
            <a:extLst>
              <a:ext uri="{FF2B5EF4-FFF2-40B4-BE49-F238E27FC236}">
                <a16:creationId xmlns:a16="http://schemas.microsoft.com/office/drawing/2014/main" id="{15597E08-C57B-BA71-7388-41FF5E74D082}"/>
              </a:ext>
            </a:extLst>
          </p:cNvPr>
          <p:cNvSpPr/>
          <p:nvPr/>
        </p:nvSpPr>
        <p:spPr>
          <a:xfrm>
            <a:off x="8715667" y="4088836"/>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22" name="Straight Arrow Connector 21">
            <a:extLst>
              <a:ext uri="{FF2B5EF4-FFF2-40B4-BE49-F238E27FC236}">
                <a16:creationId xmlns:a16="http://schemas.microsoft.com/office/drawing/2014/main" id="{BA4019C5-AC32-8DA6-B023-9CCBEEE79C9D}"/>
              </a:ext>
            </a:extLst>
          </p:cNvPr>
          <p:cNvCxnSpPr>
            <a:cxnSpLocks/>
            <a:stCxn id="13" idx="3"/>
          </p:cNvCxnSpPr>
          <p:nvPr/>
        </p:nvCxnSpPr>
        <p:spPr>
          <a:xfrm>
            <a:off x="3034932" y="2998694"/>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AC5B7A3B-3F84-FF80-5293-E9F196913B86}"/>
              </a:ext>
            </a:extLst>
          </p:cNvPr>
          <p:cNvCxnSpPr>
            <a:cxnSpLocks/>
            <a:stCxn id="14" idx="3"/>
          </p:cNvCxnSpPr>
          <p:nvPr/>
        </p:nvCxnSpPr>
        <p:spPr>
          <a:xfrm>
            <a:off x="3057171" y="3646394"/>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9790491C-05C3-FD37-E624-18B2D4A1EE5C}"/>
              </a:ext>
            </a:extLst>
          </p:cNvPr>
          <p:cNvCxnSpPr>
            <a:cxnSpLocks/>
            <a:stCxn id="15" idx="3"/>
          </p:cNvCxnSpPr>
          <p:nvPr/>
        </p:nvCxnSpPr>
        <p:spPr>
          <a:xfrm flipV="1">
            <a:off x="3057171" y="3880227"/>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4E09B1FD-23CF-63B6-381C-B80A7AF62FFF}"/>
              </a:ext>
            </a:extLst>
          </p:cNvPr>
          <p:cNvCxnSpPr>
            <a:cxnSpLocks/>
            <a:endCxn id="16" idx="1"/>
          </p:cNvCxnSpPr>
          <p:nvPr/>
        </p:nvCxnSpPr>
        <p:spPr>
          <a:xfrm flipV="1">
            <a:off x="6871871" y="2985556"/>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5" name="Straight Arrow Connector 34">
            <a:extLst>
              <a:ext uri="{FF2B5EF4-FFF2-40B4-BE49-F238E27FC236}">
                <a16:creationId xmlns:a16="http://schemas.microsoft.com/office/drawing/2014/main" id="{7A4AA951-3642-76AB-BDB8-DF4535170D75}"/>
              </a:ext>
            </a:extLst>
          </p:cNvPr>
          <p:cNvCxnSpPr>
            <a:cxnSpLocks/>
            <a:endCxn id="17" idx="1"/>
          </p:cNvCxnSpPr>
          <p:nvPr/>
        </p:nvCxnSpPr>
        <p:spPr>
          <a:xfrm flipV="1">
            <a:off x="6905455" y="3633256"/>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BAAF189B-0515-A6FE-5E19-05875D356830}"/>
              </a:ext>
            </a:extLst>
          </p:cNvPr>
          <p:cNvCxnSpPr>
            <a:cxnSpLocks/>
            <a:stCxn id="9" idx="6"/>
            <a:endCxn id="18" idx="1"/>
          </p:cNvCxnSpPr>
          <p:nvPr/>
        </p:nvCxnSpPr>
        <p:spPr>
          <a:xfrm>
            <a:off x="6871871" y="3787159"/>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48" name="Diamond 47">
            <a:extLst>
              <a:ext uri="{FF2B5EF4-FFF2-40B4-BE49-F238E27FC236}">
                <a16:creationId xmlns:a16="http://schemas.microsoft.com/office/drawing/2014/main" id="{C273AA3C-A073-BE26-3F30-DC0F68DA0AE2}"/>
              </a:ext>
            </a:extLst>
          </p:cNvPr>
          <p:cNvSpPr/>
          <p:nvPr/>
        </p:nvSpPr>
        <p:spPr>
          <a:xfrm>
            <a:off x="3286124" y="2974389"/>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9" name="Diamond 48">
            <a:extLst>
              <a:ext uri="{FF2B5EF4-FFF2-40B4-BE49-F238E27FC236}">
                <a16:creationId xmlns:a16="http://schemas.microsoft.com/office/drawing/2014/main" id="{496D73E0-277D-01F0-EAF1-8167CD66DDD6}"/>
              </a:ext>
            </a:extLst>
          </p:cNvPr>
          <p:cNvSpPr/>
          <p:nvPr/>
        </p:nvSpPr>
        <p:spPr>
          <a:xfrm>
            <a:off x="3286123" y="3479717"/>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FFCB441A-3CCA-FDAE-F404-854905D776AC}"/>
              </a:ext>
            </a:extLst>
          </p:cNvPr>
          <p:cNvSpPr/>
          <p:nvPr/>
        </p:nvSpPr>
        <p:spPr>
          <a:xfrm>
            <a:off x="3286124" y="4025561"/>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Diamond 50">
            <a:extLst>
              <a:ext uri="{FF2B5EF4-FFF2-40B4-BE49-F238E27FC236}">
                <a16:creationId xmlns:a16="http://schemas.microsoft.com/office/drawing/2014/main" id="{99A9B449-B044-3677-D9AE-BE91B58F488C}"/>
              </a:ext>
            </a:extLst>
          </p:cNvPr>
          <p:cNvSpPr/>
          <p:nvPr/>
        </p:nvSpPr>
        <p:spPr>
          <a:xfrm rot="1240007">
            <a:off x="3894051" y="3225300"/>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FA1F436A-3DB7-DF3A-574A-935988CBBD91}"/>
              </a:ext>
            </a:extLst>
          </p:cNvPr>
          <p:cNvSpPr/>
          <p:nvPr/>
        </p:nvSpPr>
        <p:spPr>
          <a:xfrm rot="986398">
            <a:off x="3952628" y="3591377"/>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FC55D0C2-DC9D-08FB-805B-E925AAAB0925}"/>
              </a:ext>
            </a:extLst>
          </p:cNvPr>
          <p:cNvSpPr/>
          <p:nvPr/>
        </p:nvSpPr>
        <p:spPr>
          <a:xfrm rot="238154">
            <a:off x="3923506" y="3940470"/>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9BB38ABB-3288-BE81-0851-7E4A3999E937}"/>
              </a:ext>
            </a:extLst>
          </p:cNvPr>
          <p:cNvSpPr/>
          <p:nvPr/>
        </p:nvSpPr>
        <p:spPr>
          <a:xfrm>
            <a:off x="8013138" y="2974389"/>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335A522C-06DA-C51C-5AB1-A02EC1769FE5}"/>
              </a:ext>
            </a:extLst>
          </p:cNvPr>
          <p:cNvSpPr/>
          <p:nvPr/>
        </p:nvSpPr>
        <p:spPr>
          <a:xfrm>
            <a:off x="8013137" y="3479717"/>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8EA4C9AD-13FE-4743-7991-1CCE01076A19}"/>
              </a:ext>
            </a:extLst>
          </p:cNvPr>
          <p:cNvSpPr/>
          <p:nvPr/>
        </p:nvSpPr>
        <p:spPr>
          <a:xfrm>
            <a:off x="8013138" y="4025561"/>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A72F8A86-DC4C-2645-37ED-8C8C8B116760}"/>
              </a:ext>
            </a:extLst>
          </p:cNvPr>
          <p:cNvSpPr/>
          <p:nvPr/>
        </p:nvSpPr>
        <p:spPr>
          <a:xfrm rot="739335">
            <a:off x="7517063" y="3214329"/>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9AE235FF-19AA-075D-C669-ED2F3AB126B3}"/>
              </a:ext>
            </a:extLst>
          </p:cNvPr>
          <p:cNvSpPr/>
          <p:nvPr/>
        </p:nvSpPr>
        <p:spPr>
          <a:xfrm rot="986398">
            <a:off x="7479353" y="3574484"/>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6ECDA1CD-9AF2-0E76-B9E7-44A3B83EE21A}"/>
              </a:ext>
            </a:extLst>
          </p:cNvPr>
          <p:cNvSpPr/>
          <p:nvPr/>
        </p:nvSpPr>
        <p:spPr>
          <a:xfrm rot="238154">
            <a:off x="7450231" y="3923577"/>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69ACDA22-7C99-7ABD-ECF8-DB6276FA688B}"/>
              </a:ext>
            </a:extLst>
          </p:cNvPr>
          <p:cNvSpPr txBox="1"/>
          <p:nvPr/>
        </p:nvSpPr>
        <p:spPr>
          <a:xfrm>
            <a:off x="4797713" y="3425699"/>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Sanctioned</a:t>
            </a:r>
          </a:p>
          <a:p>
            <a:pPr algn="ctr"/>
            <a:r>
              <a:rPr lang="en-US" sz="2400" dirty="0">
                <a:latin typeface="MV Boli" panose="02000500030200090000" pitchFamily="2" charset="0"/>
                <a:cs typeface="MV Boli" panose="02000500030200090000" pitchFamily="2" charset="0"/>
              </a:rPr>
              <a:t>Transaction</a:t>
            </a:r>
          </a:p>
        </p:txBody>
      </p:sp>
      <p:sp>
        <p:nvSpPr>
          <p:cNvPr id="77" name="Rectangle 76">
            <a:extLst>
              <a:ext uri="{FF2B5EF4-FFF2-40B4-BE49-F238E27FC236}">
                <a16:creationId xmlns:a16="http://schemas.microsoft.com/office/drawing/2014/main" id="{4589DB12-D5FD-CF81-E19B-908D7527E74A}"/>
              </a:ext>
            </a:extLst>
          </p:cNvPr>
          <p:cNvSpPr/>
          <p:nvPr/>
        </p:nvSpPr>
        <p:spPr>
          <a:xfrm rot="20086373">
            <a:off x="7238451" y="1879645"/>
            <a:ext cx="257891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22225">
                  <a:solidFill>
                    <a:schemeClr val="accent2"/>
                  </a:solidFill>
                  <a:prstDash val="solid"/>
                </a:ln>
                <a:solidFill>
                  <a:schemeClr val="accent2">
                    <a:lumMod val="40000"/>
                    <a:lumOff val="60000"/>
                  </a:schemeClr>
                </a:solidFill>
                <a:latin typeface="Abadi Extra Light" panose="020B0204020104020204" pitchFamily="34" charset="0"/>
                <a:cs typeface="MV Boli" panose="02000500030200090000" pitchFamily="2" charset="0"/>
              </a:rPr>
              <a:t>Recovery</a:t>
            </a:r>
            <a:endParaRPr lang="en-US" sz="5400" b="1" dirty="0">
              <a:ln/>
              <a:solidFill>
                <a:schemeClr val="accent2">
                  <a:lumMod val="75000"/>
                </a:schemeClr>
              </a:solidFill>
              <a:latin typeface="Abadi Extra Light" panose="020B0204020104020204" pitchFamily="34" charset="0"/>
              <a:cs typeface="MV Boli" panose="02000500030200090000" pitchFamily="2" charset="0"/>
            </a:endParaRPr>
          </a:p>
        </p:txBody>
      </p:sp>
      <p:sp>
        <p:nvSpPr>
          <p:cNvPr id="78" name="Rectangle 77">
            <a:extLst>
              <a:ext uri="{FF2B5EF4-FFF2-40B4-BE49-F238E27FC236}">
                <a16:creationId xmlns:a16="http://schemas.microsoft.com/office/drawing/2014/main" id="{3F07D901-607E-AF5E-46BA-53894D5F64CA}"/>
              </a:ext>
            </a:extLst>
          </p:cNvPr>
          <p:cNvSpPr/>
          <p:nvPr/>
        </p:nvSpPr>
        <p:spPr>
          <a:xfrm rot="1627644">
            <a:off x="2047069" y="1897993"/>
            <a:ext cx="297645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Prevention</a:t>
            </a:r>
            <a:endParaRPr lang="en-US" sz="5400" b="1" dirty="0">
              <a:ln/>
              <a:solidFill>
                <a:schemeClr val="accent3"/>
              </a:solidFill>
              <a:latin typeface="Abadi Extra Light" panose="020B0204020104020204" pitchFamily="34" charset="0"/>
              <a:cs typeface="MV Boli" panose="02000500030200090000" pitchFamily="2" charset="0"/>
            </a:endParaRPr>
          </a:p>
        </p:txBody>
      </p:sp>
      <p:sp>
        <p:nvSpPr>
          <p:cNvPr id="79" name="Rectangle 78">
            <a:extLst>
              <a:ext uri="{FF2B5EF4-FFF2-40B4-BE49-F238E27FC236}">
                <a16:creationId xmlns:a16="http://schemas.microsoft.com/office/drawing/2014/main" id="{CB234923-8F01-52E1-0627-6581A47F6938}"/>
              </a:ext>
            </a:extLst>
          </p:cNvPr>
          <p:cNvSpPr/>
          <p:nvPr/>
        </p:nvSpPr>
        <p:spPr>
          <a:xfrm>
            <a:off x="1850569" y="5585071"/>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Before</a:t>
            </a:r>
          </a:p>
        </p:txBody>
      </p:sp>
      <p:sp>
        <p:nvSpPr>
          <p:cNvPr id="80" name="Rectangle 79">
            <a:extLst>
              <a:ext uri="{FF2B5EF4-FFF2-40B4-BE49-F238E27FC236}">
                <a16:creationId xmlns:a16="http://schemas.microsoft.com/office/drawing/2014/main" id="{433714F7-0139-1050-8FB3-313C7398DC06}"/>
              </a:ext>
            </a:extLst>
          </p:cNvPr>
          <p:cNvSpPr/>
          <p:nvPr/>
        </p:nvSpPr>
        <p:spPr>
          <a:xfrm rot="5400000">
            <a:off x="8919569" y="3434045"/>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Potential Outcomes</a:t>
            </a:r>
          </a:p>
        </p:txBody>
      </p:sp>
      <p:sp>
        <p:nvSpPr>
          <p:cNvPr id="81" name="Rectangle 80">
            <a:extLst>
              <a:ext uri="{FF2B5EF4-FFF2-40B4-BE49-F238E27FC236}">
                <a16:creationId xmlns:a16="http://schemas.microsoft.com/office/drawing/2014/main" id="{07CB943F-5A68-69EC-14F4-57DFEED50B9C}"/>
              </a:ext>
            </a:extLst>
          </p:cNvPr>
          <p:cNvSpPr/>
          <p:nvPr/>
        </p:nvSpPr>
        <p:spPr>
          <a:xfrm rot="19979408">
            <a:off x="2199995" y="4810481"/>
            <a:ext cx="2322239" cy="523220"/>
          </a:xfrm>
          <a:prstGeom prst="rect">
            <a:avLst/>
          </a:prstGeom>
          <a:noFill/>
        </p:spPr>
        <p:txBody>
          <a:bodyPr wrap="none" lIns="91440" tIns="45720" rIns="91440" bIns="45720">
            <a:spAutoFit/>
          </a:bodyPr>
          <a:lstStyle/>
          <a:p>
            <a:pPr algn="ct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Control Barriers</a:t>
            </a:r>
          </a:p>
        </p:txBody>
      </p:sp>
      <p:sp>
        <p:nvSpPr>
          <p:cNvPr id="82" name="Rectangle 81">
            <a:extLst>
              <a:ext uri="{FF2B5EF4-FFF2-40B4-BE49-F238E27FC236}">
                <a16:creationId xmlns:a16="http://schemas.microsoft.com/office/drawing/2014/main" id="{3B98EFFB-2D82-5A99-A379-1FA654B755F4}"/>
              </a:ext>
            </a:extLst>
          </p:cNvPr>
          <p:cNvSpPr/>
          <p:nvPr/>
        </p:nvSpPr>
        <p:spPr>
          <a:xfrm rot="19979408">
            <a:off x="2199995" y="4810482"/>
            <a:ext cx="2322239" cy="523220"/>
          </a:xfrm>
          <a:prstGeom prst="rect">
            <a:avLst/>
          </a:prstGeom>
          <a:noFill/>
        </p:spPr>
        <p:txBody>
          <a:bodyPr wrap="none" lIns="91440" tIns="45720" rIns="91440" bIns="45720">
            <a:spAutoFit/>
          </a:bodyPr>
          <a:lstStyle/>
          <a:p>
            <a:pPr algn="ctr"/>
            <a:r>
              <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Control Barriers</a:t>
            </a:r>
          </a:p>
        </p:txBody>
      </p:sp>
      <p:sp>
        <p:nvSpPr>
          <p:cNvPr id="83" name="Rectangle 82">
            <a:extLst>
              <a:ext uri="{FF2B5EF4-FFF2-40B4-BE49-F238E27FC236}">
                <a16:creationId xmlns:a16="http://schemas.microsoft.com/office/drawing/2014/main" id="{F32A3530-B5D6-B323-9EAE-0A0C562E1E2F}"/>
              </a:ext>
            </a:extLst>
          </p:cNvPr>
          <p:cNvSpPr/>
          <p:nvPr/>
        </p:nvSpPr>
        <p:spPr>
          <a:xfrm rot="1616740">
            <a:off x="7279176" y="4820587"/>
            <a:ext cx="2506585" cy="523220"/>
          </a:xfrm>
          <a:prstGeom prst="rect">
            <a:avLst/>
          </a:prstGeom>
          <a:noFill/>
        </p:spPr>
        <p:txBody>
          <a:bodyPr wrap="none" lIns="91440" tIns="45720" rIns="91440" bIns="45720">
            <a:spAutoFit/>
          </a:bodyPr>
          <a:lstStyle/>
          <a:p>
            <a:pPr algn="ctr"/>
            <a:r>
              <a:rPr lang="en-US" sz="2800" dirty="0">
                <a:ln w="22225">
                  <a:solidFill>
                    <a:schemeClr val="accent2"/>
                  </a:solidFill>
                  <a:prstDash val="solid"/>
                </a:ln>
                <a:solidFill>
                  <a:schemeClr val="accent2">
                    <a:lumMod val="40000"/>
                    <a:lumOff val="60000"/>
                  </a:schemeClr>
                </a:solidFill>
                <a:latin typeface="Abadi Extra Light" panose="020B0204020104020204" pitchFamily="34" charset="0"/>
                <a:cs typeface="MV Boli" panose="02000500030200090000" pitchFamily="2" charset="0"/>
              </a:rPr>
              <a:t>Defense Barriers</a:t>
            </a:r>
          </a:p>
        </p:txBody>
      </p:sp>
      <p:sp>
        <p:nvSpPr>
          <p:cNvPr id="84" name="Rectangle 83">
            <a:extLst>
              <a:ext uri="{FF2B5EF4-FFF2-40B4-BE49-F238E27FC236}">
                <a16:creationId xmlns:a16="http://schemas.microsoft.com/office/drawing/2014/main" id="{BE337425-6EF8-24B3-51A7-203C4C31C6DE}"/>
              </a:ext>
            </a:extLst>
          </p:cNvPr>
          <p:cNvSpPr/>
          <p:nvPr/>
        </p:nvSpPr>
        <p:spPr>
          <a:xfrm rot="16200000">
            <a:off x="-1061975" y="3586442"/>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Potential Causes</a:t>
            </a:r>
          </a:p>
        </p:txBody>
      </p:sp>
      <p:sp>
        <p:nvSpPr>
          <p:cNvPr id="85" name="Rectangle 84">
            <a:extLst>
              <a:ext uri="{FF2B5EF4-FFF2-40B4-BE49-F238E27FC236}">
                <a16:creationId xmlns:a16="http://schemas.microsoft.com/office/drawing/2014/main" id="{9C79185E-CC11-D006-EBBC-A9891D302F7E}"/>
              </a:ext>
            </a:extLst>
          </p:cNvPr>
          <p:cNvSpPr/>
          <p:nvPr/>
        </p:nvSpPr>
        <p:spPr>
          <a:xfrm>
            <a:off x="5823728" y="5660314"/>
            <a:ext cx="4145873"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After</a:t>
            </a:r>
          </a:p>
        </p:txBody>
      </p:sp>
      <p:sp>
        <p:nvSpPr>
          <p:cNvPr id="60" name="Slide Number Placeholder 5">
            <a:extLst>
              <a:ext uri="{FF2B5EF4-FFF2-40B4-BE49-F238E27FC236}">
                <a16:creationId xmlns:a16="http://schemas.microsoft.com/office/drawing/2014/main" id="{18877A75-F06F-C4C9-1E5B-53BB77D6DB1E}"/>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61" name="Flowchart: Connector 60">
            <a:extLst>
              <a:ext uri="{FF2B5EF4-FFF2-40B4-BE49-F238E27FC236}">
                <a16:creationId xmlns:a16="http://schemas.microsoft.com/office/drawing/2014/main" id="{8AC78867-5E47-08D1-A77A-EF608560873D}"/>
              </a:ext>
            </a:extLst>
          </p:cNvPr>
          <p:cNvSpPr/>
          <p:nvPr/>
        </p:nvSpPr>
        <p:spPr>
          <a:xfrm>
            <a:off x="4918783" y="2850564"/>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62" name="Rectangle: Rounded Corners 61">
            <a:extLst>
              <a:ext uri="{FF2B5EF4-FFF2-40B4-BE49-F238E27FC236}">
                <a16:creationId xmlns:a16="http://schemas.microsoft.com/office/drawing/2014/main" id="{596BFFD8-19A0-DCB1-CC0B-AF293B90392D}"/>
              </a:ext>
            </a:extLst>
          </p:cNvPr>
          <p:cNvSpPr/>
          <p:nvPr/>
        </p:nvSpPr>
        <p:spPr>
          <a:xfrm>
            <a:off x="1504949" y="2777999"/>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63" name="Rectangle: Rounded Corners 62">
            <a:extLst>
              <a:ext uri="{FF2B5EF4-FFF2-40B4-BE49-F238E27FC236}">
                <a16:creationId xmlns:a16="http://schemas.microsoft.com/office/drawing/2014/main" id="{56896B9C-B1F7-8A37-CE7E-CC54F652A46F}"/>
              </a:ext>
            </a:extLst>
          </p:cNvPr>
          <p:cNvSpPr/>
          <p:nvPr/>
        </p:nvSpPr>
        <p:spPr>
          <a:xfrm>
            <a:off x="1543049" y="3425699"/>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64" name="Rectangle: Rounded Corners 63">
            <a:extLst>
              <a:ext uri="{FF2B5EF4-FFF2-40B4-BE49-F238E27FC236}">
                <a16:creationId xmlns:a16="http://schemas.microsoft.com/office/drawing/2014/main" id="{8A3ADBDC-D448-2CED-8EEA-A41F8C261E0A}"/>
              </a:ext>
            </a:extLst>
          </p:cNvPr>
          <p:cNvSpPr/>
          <p:nvPr/>
        </p:nvSpPr>
        <p:spPr>
          <a:xfrm>
            <a:off x="1504949" y="4101974"/>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65" name="Rectangle: Rounded Corners 64">
            <a:extLst>
              <a:ext uri="{FF2B5EF4-FFF2-40B4-BE49-F238E27FC236}">
                <a16:creationId xmlns:a16="http://schemas.microsoft.com/office/drawing/2014/main" id="{71E1B5F1-A46F-8E36-67C4-AE45F2DFC8DE}"/>
              </a:ext>
            </a:extLst>
          </p:cNvPr>
          <p:cNvSpPr/>
          <p:nvPr/>
        </p:nvSpPr>
        <p:spPr>
          <a:xfrm>
            <a:off x="8715666" y="2764861"/>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66" name="Rectangle: Rounded Corners 65">
            <a:extLst>
              <a:ext uri="{FF2B5EF4-FFF2-40B4-BE49-F238E27FC236}">
                <a16:creationId xmlns:a16="http://schemas.microsoft.com/office/drawing/2014/main" id="{15F7C4CB-E3DA-C232-B7CD-C511BE424216}"/>
              </a:ext>
            </a:extLst>
          </p:cNvPr>
          <p:cNvSpPr/>
          <p:nvPr/>
        </p:nvSpPr>
        <p:spPr>
          <a:xfrm>
            <a:off x="8715665" y="3412561"/>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67" name="Rectangle: Rounded Corners 66">
            <a:extLst>
              <a:ext uri="{FF2B5EF4-FFF2-40B4-BE49-F238E27FC236}">
                <a16:creationId xmlns:a16="http://schemas.microsoft.com/office/drawing/2014/main" id="{D3A4EB7D-4110-2DDC-F162-D93AA0CBEFE9}"/>
              </a:ext>
            </a:extLst>
          </p:cNvPr>
          <p:cNvSpPr/>
          <p:nvPr/>
        </p:nvSpPr>
        <p:spPr>
          <a:xfrm>
            <a:off x="8715666" y="4088836"/>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68" name="Straight Arrow Connector 67">
            <a:extLst>
              <a:ext uri="{FF2B5EF4-FFF2-40B4-BE49-F238E27FC236}">
                <a16:creationId xmlns:a16="http://schemas.microsoft.com/office/drawing/2014/main" id="{33E994E2-B4F4-6CBC-992F-DE3FE228FD34}"/>
              </a:ext>
            </a:extLst>
          </p:cNvPr>
          <p:cNvCxnSpPr>
            <a:cxnSpLocks/>
            <a:stCxn id="62" idx="3"/>
          </p:cNvCxnSpPr>
          <p:nvPr/>
        </p:nvCxnSpPr>
        <p:spPr>
          <a:xfrm>
            <a:off x="3034931" y="2998694"/>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219B92C8-26CF-417B-370C-DA41B0448F8D}"/>
              </a:ext>
            </a:extLst>
          </p:cNvPr>
          <p:cNvCxnSpPr>
            <a:cxnSpLocks/>
            <a:stCxn id="63" idx="3"/>
          </p:cNvCxnSpPr>
          <p:nvPr/>
        </p:nvCxnSpPr>
        <p:spPr>
          <a:xfrm>
            <a:off x="3057170" y="3646394"/>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64D065B2-3D67-4ECB-E3AA-54AA649CF3A9}"/>
              </a:ext>
            </a:extLst>
          </p:cNvPr>
          <p:cNvCxnSpPr>
            <a:cxnSpLocks/>
            <a:stCxn id="64" idx="3"/>
          </p:cNvCxnSpPr>
          <p:nvPr/>
        </p:nvCxnSpPr>
        <p:spPr>
          <a:xfrm flipV="1">
            <a:off x="3057170" y="3880227"/>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E270610E-EB7C-AF0A-B07C-D63493C71A7A}"/>
              </a:ext>
            </a:extLst>
          </p:cNvPr>
          <p:cNvCxnSpPr>
            <a:cxnSpLocks/>
            <a:endCxn id="65" idx="1"/>
          </p:cNvCxnSpPr>
          <p:nvPr/>
        </p:nvCxnSpPr>
        <p:spPr>
          <a:xfrm flipV="1">
            <a:off x="6871870" y="2985556"/>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72" name="Straight Arrow Connector 71">
            <a:extLst>
              <a:ext uri="{FF2B5EF4-FFF2-40B4-BE49-F238E27FC236}">
                <a16:creationId xmlns:a16="http://schemas.microsoft.com/office/drawing/2014/main" id="{866ACC40-17ED-FBCF-2FB3-D9B812C0764B}"/>
              </a:ext>
            </a:extLst>
          </p:cNvPr>
          <p:cNvCxnSpPr>
            <a:cxnSpLocks/>
            <a:endCxn id="66" idx="1"/>
          </p:cNvCxnSpPr>
          <p:nvPr/>
        </p:nvCxnSpPr>
        <p:spPr>
          <a:xfrm flipV="1">
            <a:off x="6905454" y="3633256"/>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73" name="Straight Arrow Connector 72">
            <a:extLst>
              <a:ext uri="{FF2B5EF4-FFF2-40B4-BE49-F238E27FC236}">
                <a16:creationId xmlns:a16="http://schemas.microsoft.com/office/drawing/2014/main" id="{172F9823-5AA1-0C4D-DB18-25E4D1BB3E4C}"/>
              </a:ext>
            </a:extLst>
          </p:cNvPr>
          <p:cNvCxnSpPr>
            <a:cxnSpLocks/>
            <a:stCxn id="61" idx="6"/>
            <a:endCxn id="67" idx="1"/>
          </p:cNvCxnSpPr>
          <p:nvPr/>
        </p:nvCxnSpPr>
        <p:spPr>
          <a:xfrm>
            <a:off x="6871870" y="3787159"/>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74" name="Diamond 73">
            <a:extLst>
              <a:ext uri="{FF2B5EF4-FFF2-40B4-BE49-F238E27FC236}">
                <a16:creationId xmlns:a16="http://schemas.microsoft.com/office/drawing/2014/main" id="{A73EA467-1ACF-4F89-9BB8-3DE96735FA23}"/>
              </a:ext>
            </a:extLst>
          </p:cNvPr>
          <p:cNvSpPr/>
          <p:nvPr/>
        </p:nvSpPr>
        <p:spPr>
          <a:xfrm>
            <a:off x="3286123" y="2974389"/>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91B6A754-7684-7235-5643-EF5166E2B350}"/>
              </a:ext>
            </a:extLst>
          </p:cNvPr>
          <p:cNvSpPr/>
          <p:nvPr/>
        </p:nvSpPr>
        <p:spPr>
          <a:xfrm>
            <a:off x="3286122" y="3479717"/>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5C531CD0-7415-00D1-8B51-D4D2EC0333C1}"/>
              </a:ext>
            </a:extLst>
          </p:cNvPr>
          <p:cNvSpPr/>
          <p:nvPr/>
        </p:nvSpPr>
        <p:spPr>
          <a:xfrm>
            <a:off x="3286123" y="4025561"/>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95A15B7D-1274-195E-1839-5CEAACEFCCAD}"/>
              </a:ext>
            </a:extLst>
          </p:cNvPr>
          <p:cNvSpPr/>
          <p:nvPr/>
        </p:nvSpPr>
        <p:spPr>
          <a:xfrm rot="1240007">
            <a:off x="3894050" y="3225300"/>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CF855B8C-EED8-E4EB-E7F1-82880546D3B4}"/>
              </a:ext>
            </a:extLst>
          </p:cNvPr>
          <p:cNvSpPr/>
          <p:nvPr/>
        </p:nvSpPr>
        <p:spPr>
          <a:xfrm rot="986398">
            <a:off x="3952627" y="3591377"/>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Diamond 89">
            <a:extLst>
              <a:ext uri="{FF2B5EF4-FFF2-40B4-BE49-F238E27FC236}">
                <a16:creationId xmlns:a16="http://schemas.microsoft.com/office/drawing/2014/main" id="{DA317AFF-25D3-2E56-1F5A-4EBA38741AD4}"/>
              </a:ext>
            </a:extLst>
          </p:cNvPr>
          <p:cNvSpPr/>
          <p:nvPr/>
        </p:nvSpPr>
        <p:spPr>
          <a:xfrm rot="238154">
            <a:off x="3923505" y="3940470"/>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E1543E7F-7218-C477-CD8F-524507F58173}"/>
              </a:ext>
            </a:extLst>
          </p:cNvPr>
          <p:cNvSpPr/>
          <p:nvPr/>
        </p:nvSpPr>
        <p:spPr>
          <a:xfrm>
            <a:off x="8013137" y="2974389"/>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1BD86D75-04B4-C3D0-B107-EDED6D320209}"/>
              </a:ext>
            </a:extLst>
          </p:cNvPr>
          <p:cNvSpPr/>
          <p:nvPr/>
        </p:nvSpPr>
        <p:spPr>
          <a:xfrm>
            <a:off x="8013136" y="3479717"/>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B5D8C884-F2F8-FC51-9C0F-75B9273A0C2A}"/>
              </a:ext>
            </a:extLst>
          </p:cNvPr>
          <p:cNvSpPr/>
          <p:nvPr/>
        </p:nvSpPr>
        <p:spPr>
          <a:xfrm>
            <a:off x="8013137" y="4025561"/>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F5A67B52-E71D-ABC6-DB04-B853BC50C411}"/>
              </a:ext>
            </a:extLst>
          </p:cNvPr>
          <p:cNvSpPr/>
          <p:nvPr/>
        </p:nvSpPr>
        <p:spPr>
          <a:xfrm rot="739335">
            <a:off x="7517062" y="3214329"/>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5" name="Diamond 94">
            <a:extLst>
              <a:ext uri="{FF2B5EF4-FFF2-40B4-BE49-F238E27FC236}">
                <a16:creationId xmlns:a16="http://schemas.microsoft.com/office/drawing/2014/main" id="{18A59CDF-14E5-CC56-8EED-6FBBEFF607AC}"/>
              </a:ext>
            </a:extLst>
          </p:cNvPr>
          <p:cNvSpPr/>
          <p:nvPr/>
        </p:nvSpPr>
        <p:spPr>
          <a:xfrm rot="986398">
            <a:off x="7479352" y="3574484"/>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6" name="Diamond 95">
            <a:extLst>
              <a:ext uri="{FF2B5EF4-FFF2-40B4-BE49-F238E27FC236}">
                <a16:creationId xmlns:a16="http://schemas.microsoft.com/office/drawing/2014/main" id="{879196E5-191A-FDA2-167E-A6B2FF9C9143}"/>
              </a:ext>
            </a:extLst>
          </p:cNvPr>
          <p:cNvSpPr/>
          <p:nvPr/>
        </p:nvSpPr>
        <p:spPr>
          <a:xfrm rot="238154">
            <a:off x="7450230" y="3923577"/>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B97BE15B-6B9E-9F56-EE36-0680A2019064}"/>
              </a:ext>
            </a:extLst>
          </p:cNvPr>
          <p:cNvSpPr txBox="1"/>
          <p:nvPr/>
        </p:nvSpPr>
        <p:spPr>
          <a:xfrm>
            <a:off x="4797712" y="3425699"/>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Sanctioned</a:t>
            </a:r>
          </a:p>
          <a:p>
            <a:pPr algn="ctr"/>
            <a:r>
              <a:rPr lang="en-US" sz="2400" dirty="0">
                <a:latin typeface="MV Boli" panose="02000500030200090000" pitchFamily="2" charset="0"/>
                <a:cs typeface="MV Boli" panose="02000500030200090000" pitchFamily="2" charset="0"/>
              </a:rPr>
              <a:t>Transaction</a:t>
            </a:r>
          </a:p>
        </p:txBody>
      </p:sp>
      <p:sp>
        <p:nvSpPr>
          <p:cNvPr id="98" name="Rectangle 97">
            <a:extLst>
              <a:ext uri="{FF2B5EF4-FFF2-40B4-BE49-F238E27FC236}">
                <a16:creationId xmlns:a16="http://schemas.microsoft.com/office/drawing/2014/main" id="{CA87F35F-074B-1668-9B1A-D83536057F31}"/>
              </a:ext>
            </a:extLst>
          </p:cNvPr>
          <p:cNvSpPr/>
          <p:nvPr/>
        </p:nvSpPr>
        <p:spPr>
          <a:xfrm rot="1627644">
            <a:off x="2047068" y="1897993"/>
            <a:ext cx="297645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Prevention</a:t>
            </a:r>
            <a:endParaRPr lang="en-US" sz="5400" b="1" dirty="0">
              <a:ln/>
              <a:solidFill>
                <a:schemeClr val="accent3"/>
              </a:solidFill>
              <a:latin typeface="Abadi Extra Light" panose="020B0204020104020204" pitchFamily="34" charset="0"/>
              <a:cs typeface="MV Boli" panose="02000500030200090000" pitchFamily="2" charset="0"/>
            </a:endParaRPr>
          </a:p>
        </p:txBody>
      </p:sp>
      <p:sp>
        <p:nvSpPr>
          <p:cNvPr id="146" name="Isosceles Triangle 145">
            <a:extLst>
              <a:ext uri="{FF2B5EF4-FFF2-40B4-BE49-F238E27FC236}">
                <a16:creationId xmlns:a16="http://schemas.microsoft.com/office/drawing/2014/main" id="{DC6C4A33-6013-1CF2-A016-722673BFFD50}"/>
              </a:ext>
            </a:extLst>
          </p:cNvPr>
          <p:cNvSpPr/>
          <p:nvPr/>
        </p:nvSpPr>
        <p:spPr>
          <a:xfrm rot="5400000">
            <a:off x="1353006" y="1681617"/>
            <a:ext cx="4145872" cy="4089632"/>
          </a:xfrm>
          <a:custGeom>
            <a:avLst/>
            <a:gdLst>
              <a:gd name="connsiteX0" fmla="*/ 0 w 4145872"/>
              <a:gd name="connsiteY0" fmla="*/ 4089632 h 4089632"/>
              <a:gd name="connsiteX1" fmla="*/ 2072936 w 4145872"/>
              <a:gd name="connsiteY1" fmla="*/ 0 h 4089632"/>
              <a:gd name="connsiteX2" fmla="*/ 4145872 w 4145872"/>
              <a:gd name="connsiteY2" fmla="*/ 4089632 h 4089632"/>
              <a:gd name="connsiteX3" fmla="*/ 0 w 4145872"/>
              <a:gd name="connsiteY3" fmla="*/ 4089632 h 4089632"/>
            </a:gdLst>
            <a:ahLst/>
            <a:cxnLst>
              <a:cxn ang="0">
                <a:pos x="connsiteX0" y="connsiteY0"/>
              </a:cxn>
              <a:cxn ang="0">
                <a:pos x="connsiteX1" y="connsiteY1"/>
              </a:cxn>
              <a:cxn ang="0">
                <a:pos x="connsiteX2" y="connsiteY2"/>
              </a:cxn>
              <a:cxn ang="0">
                <a:pos x="connsiteX3" y="connsiteY3"/>
              </a:cxn>
            </a:cxnLst>
            <a:rect l="l" t="t" r="r" b="b"/>
            <a:pathLst>
              <a:path w="4145872" h="4089632" fill="none" extrusionOk="0">
                <a:moveTo>
                  <a:pt x="0" y="4089632"/>
                </a:moveTo>
                <a:cubicBezTo>
                  <a:pt x="501413" y="3227040"/>
                  <a:pt x="1240257" y="1467734"/>
                  <a:pt x="2072936" y="0"/>
                </a:cubicBezTo>
                <a:cubicBezTo>
                  <a:pt x="3003903" y="2046095"/>
                  <a:pt x="3268063" y="2348507"/>
                  <a:pt x="4145872" y="4089632"/>
                </a:cubicBezTo>
                <a:cubicBezTo>
                  <a:pt x="3085492" y="4206653"/>
                  <a:pt x="926486" y="4224525"/>
                  <a:pt x="0" y="4089632"/>
                </a:cubicBezTo>
                <a:close/>
              </a:path>
              <a:path w="4145872" h="4089632" stroke="0" extrusionOk="0">
                <a:moveTo>
                  <a:pt x="0" y="4089632"/>
                </a:moveTo>
                <a:cubicBezTo>
                  <a:pt x="832106" y="2182977"/>
                  <a:pt x="969415" y="1983935"/>
                  <a:pt x="2072936" y="0"/>
                </a:cubicBezTo>
                <a:cubicBezTo>
                  <a:pt x="2502868" y="688428"/>
                  <a:pt x="3943740" y="3510985"/>
                  <a:pt x="4145872" y="4089632"/>
                </a:cubicBezTo>
                <a:cubicBezTo>
                  <a:pt x="2161874" y="4122504"/>
                  <a:pt x="1014937" y="3961673"/>
                  <a:pt x="0" y="4089632"/>
                </a:cubicBezTo>
                <a:close/>
              </a:path>
            </a:pathLst>
          </a:custGeom>
          <a:ln w="57150">
            <a:solidFill>
              <a:schemeClr val="tx1"/>
            </a:solidFill>
            <a:extLst>
              <a:ext uri="{C807C97D-BFC1-408E-A445-0C87EB9F89A2}">
                <ask:lineSketchStyleProps xmlns:ask="http://schemas.microsoft.com/office/drawing/2018/sketchyshapes" sd="2174234515">
                  <a:prstGeom prst="triangle">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7" name="Isosceles Triangle 146">
            <a:extLst>
              <a:ext uri="{FF2B5EF4-FFF2-40B4-BE49-F238E27FC236}">
                <a16:creationId xmlns:a16="http://schemas.microsoft.com/office/drawing/2014/main" id="{2A394B0F-0D17-89AC-3441-539D851130E8}"/>
              </a:ext>
            </a:extLst>
          </p:cNvPr>
          <p:cNvSpPr/>
          <p:nvPr/>
        </p:nvSpPr>
        <p:spPr>
          <a:xfrm rot="5400000" flipV="1">
            <a:off x="6465526" y="1530279"/>
            <a:ext cx="4145872" cy="4392427"/>
          </a:xfrm>
          <a:custGeom>
            <a:avLst/>
            <a:gdLst>
              <a:gd name="connsiteX0" fmla="*/ 0 w 4145872"/>
              <a:gd name="connsiteY0" fmla="*/ 4392427 h 4392427"/>
              <a:gd name="connsiteX1" fmla="*/ 2072936 w 4145872"/>
              <a:gd name="connsiteY1" fmla="*/ 0 h 4392427"/>
              <a:gd name="connsiteX2" fmla="*/ 4145872 w 4145872"/>
              <a:gd name="connsiteY2" fmla="*/ 4392427 h 4392427"/>
              <a:gd name="connsiteX3" fmla="*/ 0 w 4145872"/>
              <a:gd name="connsiteY3" fmla="*/ 4392427 h 4392427"/>
            </a:gdLst>
            <a:ahLst/>
            <a:cxnLst>
              <a:cxn ang="0">
                <a:pos x="connsiteX0" y="connsiteY0"/>
              </a:cxn>
              <a:cxn ang="0">
                <a:pos x="connsiteX1" y="connsiteY1"/>
              </a:cxn>
              <a:cxn ang="0">
                <a:pos x="connsiteX2" y="connsiteY2"/>
              </a:cxn>
              <a:cxn ang="0">
                <a:pos x="connsiteX3" y="connsiteY3"/>
              </a:cxn>
            </a:cxnLst>
            <a:rect l="l" t="t" r="r" b="b"/>
            <a:pathLst>
              <a:path w="4145872" h="4392427" fill="none" extrusionOk="0">
                <a:moveTo>
                  <a:pt x="0" y="4392427"/>
                </a:moveTo>
                <a:cubicBezTo>
                  <a:pt x="787213" y="2761394"/>
                  <a:pt x="1736530" y="931028"/>
                  <a:pt x="2072936" y="0"/>
                </a:cubicBezTo>
                <a:cubicBezTo>
                  <a:pt x="2498326" y="884692"/>
                  <a:pt x="3834264" y="3341249"/>
                  <a:pt x="4145872" y="4392427"/>
                </a:cubicBezTo>
                <a:cubicBezTo>
                  <a:pt x="2450176" y="4341484"/>
                  <a:pt x="998581" y="4347863"/>
                  <a:pt x="0" y="4392427"/>
                </a:cubicBezTo>
                <a:close/>
              </a:path>
              <a:path w="4145872" h="4392427" stroke="0" extrusionOk="0">
                <a:moveTo>
                  <a:pt x="0" y="4392427"/>
                </a:moveTo>
                <a:cubicBezTo>
                  <a:pt x="183256" y="3860927"/>
                  <a:pt x="1399646" y="1132990"/>
                  <a:pt x="2072936" y="0"/>
                </a:cubicBezTo>
                <a:cubicBezTo>
                  <a:pt x="2500466" y="1156125"/>
                  <a:pt x="3445551" y="2881582"/>
                  <a:pt x="4145872" y="4392427"/>
                </a:cubicBezTo>
                <a:cubicBezTo>
                  <a:pt x="2335578" y="4486797"/>
                  <a:pt x="1220290" y="4321140"/>
                  <a:pt x="0" y="4392427"/>
                </a:cubicBezTo>
                <a:close/>
              </a:path>
            </a:pathLst>
          </a:custGeom>
          <a:ln w="57150">
            <a:solidFill>
              <a:schemeClr val="tx1"/>
            </a:solidFill>
            <a:extLst>
              <a:ext uri="{C807C97D-BFC1-408E-A445-0C87EB9F89A2}">
                <ask:lineSketchStyleProps xmlns:ask="http://schemas.microsoft.com/office/drawing/2018/sketchyshapes" sd="2558659519">
                  <a:prstGeom prst="triangle">
                    <a:avLst/>
                  </a:prstGeom>
                  <ask:type>
                    <ask:lineSketchCurved/>
                  </ask:type>
                </ask:lineSketchStyleProps>
              </a:ext>
            </a:extLst>
          </a:ln>
          <a:effectLst>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8" name="Flowchart: Connector 147">
            <a:extLst>
              <a:ext uri="{FF2B5EF4-FFF2-40B4-BE49-F238E27FC236}">
                <a16:creationId xmlns:a16="http://schemas.microsoft.com/office/drawing/2014/main" id="{17B0AE88-8742-7021-F1AC-BE1AA1F9CC0E}"/>
              </a:ext>
            </a:extLst>
          </p:cNvPr>
          <p:cNvSpPr/>
          <p:nvPr/>
        </p:nvSpPr>
        <p:spPr>
          <a:xfrm>
            <a:off x="4918785" y="2850565"/>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149" name="Rectangle: Rounded Corners 148">
            <a:extLst>
              <a:ext uri="{FF2B5EF4-FFF2-40B4-BE49-F238E27FC236}">
                <a16:creationId xmlns:a16="http://schemas.microsoft.com/office/drawing/2014/main" id="{F36B9460-BA82-5638-6619-EF2F0A56EB46}"/>
              </a:ext>
            </a:extLst>
          </p:cNvPr>
          <p:cNvSpPr/>
          <p:nvPr/>
        </p:nvSpPr>
        <p:spPr>
          <a:xfrm>
            <a:off x="1504951" y="2778000"/>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150" name="Rectangle: Rounded Corners 149">
            <a:extLst>
              <a:ext uri="{FF2B5EF4-FFF2-40B4-BE49-F238E27FC236}">
                <a16:creationId xmlns:a16="http://schemas.microsoft.com/office/drawing/2014/main" id="{DBDD7B5E-F83B-4F59-EC34-27F7C008D4A4}"/>
              </a:ext>
            </a:extLst>
          </p:cNvPr>
          <p:cNvSpPr/>
          <p:nvPr/>
        </p:nvSpPr>
        <p:spPr>
          <a:xfrm>
            <a:off x="1543051" y="3425700"/>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151" name="Rectangle: Rounded Corners 150">
            <a:extLst>
              <a:ext uri="{FF2B5EF4-FFF2-40B4-BE49-F238E27FC236}">
                <a16:creationId xmlns:a16="http://schemas.microsoft.com/office/drawing/2014/main" id="{0243C1AF-1328-5196-BD2F-C7DDD990AFBF}"/>
              </a:ext>
            </a:extLst>
          </p:cNvPr>
          <p:cNvSpPr/>
          <p:nvPr/>
        </p:nvSpPr>
        <p:spPr>
          <a:xfrm>
            <a:off x="1504951" y="4101975"/>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152" name="Rectangle: Rounded Corners 151">
            <a:extLst>
              <a:ext uri="{FF2B5EF4-FFF2-40B4-BE49-F238E27FC236}">
                <a16:creationId xmlns:a16="http://schemas.microsoft.com/office/drawing/2014/main" id="{A5B7D8C5-9D7F-4E71-6710-80935352405C}"/>
              </a:ext>
            </a:extLst>
          </p:cNvPr>
          <p:cNvSpPr/>
          <p:nvPr/>
        </p:nvSpPr>
        <p:spPr>
          <a:xfrm>
            <a:off x="8715668" y="2764862"/>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153" name="Rectangle: Rounded Corners 152">
            <a:extLst>
              <a:ext uri="{FF2B5EF4-FFF2-40B4-BE49-F238E27FC236}">
                <a16:creationId xmlns:a16="http://schemas.microsoft.com/office/drawing/2014/main" id="{B67BF2A1-18C0-A717-C28C-F41767EFD4C5}"/>
              </a:ext>
            </a:extLst>
          </p:cNvPr>
          <p:cNvSpPr/>
          <p:nvPr/>
        </p:nvSpPr>
        <p:spPr>
          <a:xfrm>
            <a:off x="8715667" y="3412562"/>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154" name="Rectangle: Rounded Corners 153">
            <a:extLst>
              <a:ext uri="{FF2B5EF4-FFF2-40B4-BE49-F238E27FC236}">
                <a16:creationId xmlns:a16="http://schemas.microsoft.com/office/drawing/2014/main" id="{9410CD54-E580-0548-21FA-4C3FF7D8AF76}"/>
              </a:ext>
            </a:extLst>
          </p:cNvPr>
          <p:cNvSpPr/>
          <p:nvPr/>
        </p:nvSpPr>
        <p:spPr>
          <a:xfrm>
            <a:off x="8715668" y="4088837"/>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155" name="Straight Arrow Connector 154">
            <a:extLst>
              <a:ext uri="{FF2B5EF4-FFF2-40B4-BE49-F238E27FC236}">
                <a16:creationId xmlns:a16="http://schemas.microsoft.com/office/drawing/2014/main" id="{8717A1A2-C6C0-713A-5A1A-86BD68406899}"/>
              </a:ext>
            </a:extLst>
          </p:cNvPr>
          <p:cNvCxnSpPr>
            <a:cxnSpLocks/>
            <a:stCxn id="149" idx="3"/>
          </p:cNvCxnSpPr>
          <p:nvPr/>
        </p:nvCxnSpPr>
        <p:spPr>
          <a:xfrm>
            <a:off x="3034933" y="2998695"/>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56" name="Straight Arrow Connector 155">
            <a:extLst>
              <a:ext uri="{FF2B5EF4-FFF2-40B4-BE49-F238E27FC236}">
                <a16:creationId xmlns:a16="http://schemas.microsoft.com/office/drawing/2014/main" id="{70410C3C-82B9-5203-A38B-5CEA30E89AFF}"/>
              </a:ext>
            </a:extLst>
          </p:cNvPr>
          <p:cNvCxnSpPr>
            <a:cxnSpLocks/>
            <a:stCxn id="150" idx="3"/>
          </p:cNvCxnSpPr>
          <p:nvPr/>
        </p:nvCxnSpPr>
        <p:spPr>
          <a:xfrm>
            <a:off x="3057172" y="3646395"/>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57" name="Straight Arrow Connector 156">
            <a:extLst>
              <a:ext uri="{FF2B5EF4-FFF2-40B4-BE49-F238E27FC236}">
                <a16:creationId xmlns:a16="http://schemas.microsoft.com/office/drawing/2014/main" id="{3A8AA849-EB99-9E5C-AEDA-6221DB25D86D}"/>
              </a:ext>
            </a:extLst>
          </p:cNvPr>
          <p:cNvCxnSpPr>
            <a:cxnSpLocks/>
            <a:stCxn id="151" idx="3"/>
          </p:cNvCxnSpPr>
          <p:nvPr/>
        </p:nvCxnSpPr>
        <p:spPr>
          <a:xfrm flipV="1">
            <a:off x="3057172" y="3880228"/>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58" name="Straight Arrow Connector 157">
            <a:extLst>
              <a:ext uri="{FF2B5EF4-FFF2-40B4-BE49-F238E27FC236}">
                <a16:creationId xmlns:a16="http://schemas.microsoft.com/office/drawing/2014/main" id="{1B8E8DC0-79EB-79B2-70F0-24F52D2C54BD}"/>
              </a:ext>
            </a:extLst>
          </p:cNvPr>
          <p:cNvCxnSpPr>
            <a:cxnSpLocks/>
            <a:endCxn id="152" idx="1"/>
          </p:cNvCxnSpPr>
          <p:nvPr/>
        </p:nvCxnSpPr>
        <p:spPr>
          <a:xfrm flipV="1">
            <a:off x="6871872" y="2985557"/>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59" name="Straight Arrow Connector 158">
            <a:extLst>
              <a:ext uri="{FF2B5EF4-FFF2-40B4-BE49-F238E27FC236}">
                <a16:creationId xmlns:a16="http://schemas.microsoft.com/office/drawing/2014/main" id="{D4A5A7F4-FAAD-EC67-E4B9-DAE4CA40392F}"/>
              </a:ext>
            </a:extLst>
          </p:cNvPr>
          <p:cNvCxnSpPr>
            <a:cxnSpLocks/>
            <a:endCxn id="153" idx="1"/>
          </p:cNvCxnSpPr>
          <p:nvPr/>
        </p:nvCxnSpPr>
        <p:spPr>
          <a:xfrm flipV="1">
            <a:off x="6905456" y="3633257"/>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60" name="Straight Arrow Connector 159">
            <a:extLst>
              <a:ext uri="{FF2B5EF4-FFF2-40B4-BE49-F238E27FC236}">
                <a16:creationId xmlns:a16="http://schemas.microsoft.com/office/drawing/2014/main" id="{D297DD11-7023-74FC-B3B2-9A84AF6B6002}"/>
              </a:ext>
            </a:extLst>
          </p:cNvPr>
          <p:cNvCxnSpPr>
            <a:cxnSpLocks/>
            <a:stCxn id="148" idx="6"/>
            <a:endCxn id="154" idx="1"/>
          </p:cNvCxnSpPr>
          <p:nvPr/>
        </p:nvCxnSpPr>
        <p:spPr>
          <a:xfrm>
            <a:off x="6871872" y="3787160"/>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161" name="Diamond 160">
            <a:extLst>
              <a:ext uri="{FF2B5EF4-FFF2-40B4-BE49-F238E27FC236}">
                <a16:creationId xmlns:a16="http://schemas.microsoft.com/office/drawing/2014/main" id="{F8159112-8B35-2B5E-8A32-8EE706592FC7}"/>
              </a:ext>
            </a:extLst>
          </p:cNvPr>
          <p:cNvSpPr/>
          <p:nvPr/>
        </p:nvSpPr>
        <p:spPr>
          <a:xfrm>
            <a:off x="3286125" y="2974390"/>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2" name="Diamond 161">
            <a:extLst>
              <a:ext uri="{FF2B5EF4-FFF2-40B4-BE49-F238E27FC236}">
                <a16:creationId xmlns:a16="http://schemas.microsoft.com/office/drawing/2014/main" id="{9EB4B553-BA0B-06D9-83C2-36B0A1AA850D}"/>
              </a:ext>
            </a:extLst>
          </p:cNvPr>
          <p:cNvSpPr/>
          <p:nvPr/>
        </p:nvSpPr>
        <p:spPr>
          <a:xfrm>
            <a:off x="3286124" y="3479718"/>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3" name="Diamond 162">
            <a:extLst>
              <a:ext uri="{FF2B5EF4-FFF2-40B4-BE49-F238E27FC236}">
                <a16:creationId xmlns:a16="http://schemas.microsoft.com/office/drawing/2014/main" id="{A493B31B-4608-0B74-8CF3-213E6D5EB234}"/>
              </a:ext>
            </a:extLst>
          </p:cNvPr>
          <p:cNvSpPr/>
          <p:nvPr/>
        </p:nvSpPr>
        <p:spPr>
          <a:xfrm>
            <a:off x="3286125" y="4025562"/>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4" name="Diamond 163">
            <a:extLst>
              <a:ext uri="{FF2B5EF4-FFF2-40B4-BE49-F238E27FC236}">
                <a16:creationId xmlns:a16="http://schemas.microsoft.com/office/drawing/2014/main" id="{21AB9021-7871-BB19-37EE-51A063F47C36}"/>
              </a:ext>
            </a:extLst>
          </p:cNvPr>
          <p:cNvSpPr/>
          <p:nvPr/>
        </p:nvSpPr>
        <p:spPr>
          <a:xfrm rot="1240007">
            <a:off x="3894052" y="322530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5" name="Diamond 164">
            <a:extLst>
              <a:ext uri="{FF2B5EF4-FFF2-40B4-BE49-F238E27FC236}">
                <a16:creationId xmlns:a16="http://schemas.microsoft.com/office/drawing/2014/main" id="{81D0062E-63D8-FECA-13DB-85A18987357D}"/>
              </a:ext>
            </a:extLst>
          </p:cNvPr>
          <p:cNvSpPr/>
          <p:nvPr/>
        </p:nvSpPr>
        <p:spPr>
          <a:xfrm rot="986398">
            <a:off x="3952629" y="3591378"/>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A782252F-806D-9591-685B-A55BAC0C05CB}"/>
              </a:ext>
            </a:extLst>
          </p:cNvPr>
          <p:cNvSpPr/>
          <p:nvPr/>
        </p:nvSpPr>
        <p:spPr>
          <a:xfrm rot="238154">
            <a:off x="3923507" y="394047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7" name="Diamond 166">
            <a:extLst>
              <a:ext uri="{FF2B5EF4-FFF2-40B4-BE49-F238E27FC236}">
                <a16:creationId xmlns:a16="http://schemas.microsoft.com/office/drawing/2014/main" id="{AF95D6A7-8650-C149-8BAC-3513C498C255}"/>
              </a:ext>
            </a:extLst>
          </p:cNvPr>
          <p:cNvSpPr/>
          <p:nvPr/>
        </p:nvSpPr>
        <p:spPr>
          <a:xfrm>
            <a:off x="8013139" y="2974390"/>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8" name="Diamond 167">
            <a:extLst>
              <a:ext uri="{FF2B5EF4-FFF2-40B4-BE49-F238E27FC236}">
                <a16:creationId xmlns:a16="http://schemas.microsoft.com/office/drawing/2014/main" id="{2D6372F4-5D0B-430C-7FAB-95774335331E}"/>
              </a:ext>
            </a:extLst>
          </p:cNvPr>
          <p:cNvSpPr/>
          <p:nvPr/>
        </p:nvSpPr>
        <p:spPr>
          <a:xfrm>
            <a:off x="8013138" y="3479718"/>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9" name="Diamond 168">
            <a:extLst>
              <a:ext uri="{FF2B5EF4-FFF2-40B4-BE49-F238E27FC236}">
                <a16:creationId xmlns:a16="http://schemas.microsoft.com/office/drawing/2014/main" id="{5CC586F5-82B6-D43E-D1D7-1B83D2DE6F80}"/>
              </a:ext>
            </a:extLst>
          </p:cNvPr>
          <p:cNvSpPr/>
          <p:nvPr/>
        </p:nvSpPr>
        <p:spPr>
          <a:xfrm>
            <a:off x="8013139" y="4025562"/>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0" name="Diamond 169">
            <a:extLst>
              <a:ext uri="{FF2B5EF4-FFF2-40B4-BE49-F238E27FC236}">
                <a16:creationId xmlns:a16="http://schemas.microsoft.com/office/drawing/2014/main" id="{BC6118C1-D0EE-60AB-3998-6EDFA81CE248}"/>
              </a:ext>
            </a:extLst>
          </p:cNvPr>
          <p:cNvSpPr/>
          <p:nvPr/>
        </p:nvSpPr>
        <p:spPr>
          <a:xfrm rot="739335">
            <a:off x="7517064" y="3214330"/>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1" name="Diamond 170">
            <a:extLst>
              <a:ext uri="{FF2B5EF4-FFF2-40B4-BE49-F238E27FC236}">
                <a16:creationId xmlns:a16="http://schemas.microsoft.com/office/drawing/2014/main" id="{9584904D-3104-3A81-84C2-57614154237F}"/>
              </a:ext>
            </a:extLst>
          </p:cNvPr>
          <p:cNvSpPr/>
          <p:nvPr/>
        </p:nvSpPr>
        <p:spPr>
          <a:xfrm rot="986398">
            <a:off x="7479354" y="3574485"/>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2" name="Diamond 171">
            <a:extLst>
              <a:ext uri="{FF2B5EF4-FFF2-40B4-BE49-F238E27FC236}">
                <a16:creationId xmlns:a16="http://schemas.microsoft.com/office/drawing/2014/main" id="{74670A0C-D5F4-C56E-8040-8B10EE1E095C}"/>
              </a:ext>
            </a:extLst>
          </p:cNvPr>
          <p:cNvSpPr/>
          <p:nvPr/>
        </p:nvSpPr>
        <p:spPr>
          <a:xfrm rot="238154">
            <a:off x="7450232" y="3923578"/>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47E38770-BAAA-9F0F-CEB7-82BEFCF3152A}"/>
              </a:ext>
            </a:extLst>
          </p:cNvPr>
          <p:cNvSpPr txBox="1"/>
          <p:nvPr/>
        </p:nvSpPr>
        <p:spPr>
          <a:xfrm>
            <a:off x="4797714" y="3425700"/>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Sanctioned</a:t>
            </a:r>
          </a:p>
          <a:p>
            <a:pPr algn="ctr"/>
            <a:r>
              <a:rPr lang="en-US" sz="2400" dirty="0">
                <a:latin typeface="MV Boli" panose="02000500030200090000" pitchFamily="2" charset="0"/>
                <a:cs typeface="MV Boli" panose="02000500030200090000" pitchFamily="2" charset="0"/>
              </a:rPr>
              <a:t>Transaction</a:t>
            </a:r>
          </a:p>
        </p:txBody>
      </p:sp>
      <p:sp>
        <p:nvSpPr>
          <p:cNvPr id="174" name="Flowchart: Connector 173">
            <a:extLst>
              <a:ext uri="{FF2B5EF4-FFF2-40B4-BE49-F238E27FC236}">
                <a16:creationId xmlns:a16="http://schemas.microsoft.com/office/drawing/2014/main" id="{B6338129-1521-96F0-836B-90DEEEEDA051}"/>
              </a:ext>
            </a:extLst>
          </p:cNvPr>
          <p:cNvSpPr/>
          <p:nvPr/>
        </p:nvSpPr>
        <p:spPr>
          <a:xfrm>
            <a:off x="4918784" y="2850565"/>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175" name="Rectangle: Rounded Corners 174">
            <a:extLst>
              <a:ext uri="{FF2B5EF4-FFF2-40B4-BE49-F238E27FC236}">
                <a16:creationId xmlns:a16="http://schemas.microsoft.com/office/drawing/2014/main" id="{37342AC1-368D-14E0-119F-18EA40CEB294}"/>
              </a:ext>
            </a:extLst>
          </p:cNvPr>
          <p:cNvSpPr/>
          <p:nvPr/>
        </p:nvSpPr>
        <p:spPr>
          <a:xfrm>
            <a:off x="1504950" y="2778000"/>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176" name="Rectangle: Rounded Corners 175">
            <a:extLst>
              <a:ext uri="{FF2B5EF4-FFF2-40B4-BE49-F238E27FC236}">
                <a16:creationId xmlns:a16="http://schemas.microsoft.com/office/drawing/2014/main" id="{AD3DF24E-867B-93BD-9B16-D91CED8185FE}"/>
              </a:ext>
            </a:extLst>
          </p:cNvPr>
          <p:cNvSpPr/>
          <p:nvPr/>
        </p:nvSpPr>
        <p:spPr>
          <a:xfrm>
            <a:off x="1543050" y="3425700"/>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177" name="Rectangle: Rounded Corners 176">
            <a:extLst>
              <a:ext uri="{FF2B5EF4-FFF2-40B4-BE49-F238E27FC236}">
                <a16:creationId xmlns:a16="http://schemas.microsoft.com/office/drawing/2014/main" id="{FEFF1C32-AF75-83B0-3D69-12DA8D453559}"/>
              </a:ext>
            </a:extLst>
          </p:cNvPr>
          <p:cNvSpPr/>
          <p:nvPr/>
        </p:nvSpPr>
        <p:spPr>
          <a:xfrm>
            <a:off x="1504950" y="4101975"/>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178" name="Rectangle: Rounded Corners 177">
            <a:extLst>
              <a:ext uri="{FF2B5EF4-FFF2-40B4-BE49-F238E27FC236}">
                <a16:creationId xmlns:a16="http://schemas.microsoft.com/office/drawing/2014/main" id="{69E9D2A3-DF24-EFBE-6F54-2576FF9ED781}"/>
              </a:ext>
            </a:extLst>
          </p:cNvPr>
          <p:cNvSpPr/>
          <p:nvPr/>
        </p:nvSpPr>
        <p:spPr>
          <a:xfrm>
            <a:off x="8715667" y="2764862"/>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179" name="Rectangle: Rounded Corners 178">
            <a:extLst>
              <a:ext uri="{FF2B5EF4-FFF2-40B4-BE49-F238E27FC236}">
                <a16:creationId xmlns:a16="http://schemas.microsoft.com/office/drawing/2014/main" id="{101A65B3-C855-8306-6D94-4AD961B027DC}"/>
              </a:ext>
            </a:extLst>
          </p:cNvPr>
          <p:cNvSpPr/>
          <p:nvPr/>
        </p:nvSpPr>
        <p:spPr>
          <a:xfrm>
            <a:off x="8715666" y="3412562"/>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180" name="Rectangle: Rounded Corners 179">
            <a:extLst>
              <a:ext uri="{FF2B5EF4-FFF2-40B4-BE49-F238E27FC236}">
                <a16:creationId xmlns:a16="http://schemas.microsoft.com/office/drawing/2014/main" id="{098B75CC-E279-BFE2-6036-6B77C46575DE}"/>
              </a:ext>
            </a:extLst>
          </p:cNvPr>
          <p:cNvSpPr/>
          <p:nvPr/>
        </p:nvSpPr>
        <p:spPr>
          <a:xfrm>
            <a:off x="8715667" y="4088837"/>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181" name="Straight Arrow Connector 180">
            <a:extLst>
              <a:ext uri="{FF2B5EF4-FFF2-40B4-BE49-F238E27FC236}">
                <a16:creationId xmlns:a16="http://schemas.microsoft.com/office/drawing/2014/main" id="{9DB3779E-136C-3CDC-AE47-8D4D0B8EE1EB}"/>
              </a:ext>
            </a:extLst>
          </p:cNvPr>
          <p:cNvCxnSpPr>
            <a:cxnSpLocks/>
            <a:stCxn id="175" idx="3"/>
          </p:cNvCxnSpPr>
          <p:nvPr/>
        </p:nvCxnSpPr>
        <p:spPr>
          <a:xfrm>
            <a:off x="3034932" y="2998695"/>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82" name="Straight Arrow Connector 181">
            <a:extLst>
              <a:ext uri="{FF2B5EF4-FFF2-40B4-BE49-F238E27FC236}">
                <a16:creationId xmlns:a16="http://schemas.microsoft.com/office/drawing/2014/main" id="{4B475D85-2820-8EFE-E7F5-275111BEB331}"/>
              </a:ext>
            </a:extLst>
          </p:cNvPr>
          <p:cNvCxnSpPr>
            <a:cxnSpLocks/>
            <a:stCxn id="176" idx="3"/>
          </p:cNvCxnSpPr>
          <p:nvPr/>
        </p:nvCxnSpPr>
        <p:spPr>
          <a:xfrm>
            <a:off x="3057171" y="3646395"/>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83" name="Straight Arrow Connector 182">
            <a:extLst>
              <a:ext uri="{FF2B5EF4-FFF2-40B4-BE49-F238E27FC236}">
                <a16:creationId xmlns:a16="http://schemas.microsoft.com/office/drawing/2014/main" id="{E78045A2-E48D-61C4-FD3F-2066494D14FD}"/>
              </a:ext>
            </a:extLst>
          </p:cNvPr>
          <p:cNvCxnSpPr>
            <a:cxnSpLocks/>
            <a:stCxn id="177" idx="3"/>
          </p:cNvCxnSpPr>
          <p:nvPr/>
        </p:nvCxnSpPr>
        <p:spPr>
          <a:xfrm flipV="1">
            <a:off x="3057171" y="3880228"/>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84" name="Straight Arrow Connector 183">
            <a:extLst>
              <a:ext uri="{FF2B5EF4-FFF2-40B4-BE49-F238E27FC236}">
                <a16:creationId xmlns:a16="http://schemas.microsoft.com/office/drawing/2014/main" id="{625425C4-318E-EB30-F8AE-5A68937AA00A}"/>
              </a:ext>
            </a:extLst>
          </p:cNvPr>
          <p:cNvCxnSpPr>
            <a:cxnSpLocks/>
            <a:endCxn id="178" idx="1"/>
          </p:cNvCxnSpPr>
          <p:nvPr/>
        </p:nvCxnSpPr>
        <p:spPr>
          <a:xfrm flipV="1">
            <a:off x="6871871" y="2985557"/>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85" name="Straight Arrow Connector 184">
            <a:extLst>
              <a:ext uri="{FF2B5EF4-FFF2-40B4-BE49-F238E27FC236}">
                <a16:creationId xmlns:a16="http://schemas.microsoft.com/office/drawing/2014/main" id="{F9303022-D270-4D04-0A57-F383F0F268D9}"/>
              </a:ext>
            </a:extLst>
          </p:cNvPr>
          <p:cNvCxnSpPr>
            <a:cxnSpLocks/>
            <a:endCxn id="179" idx="1"/>
          </p:cNvCxnSpPr>
          <p:nvPr/>
        </p:nvCxnSpPr>
        <p:spPr>
          <a:xfrm flipV="1">
            <a:off x="6905455" y="3633257"/>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186" name="Straight Arrow Connector 185">
            <a:extLst>
              <a:ext uri="{FF2B5EF4-FFF2-40B4-BE49-F238E27FC236}">
                <a16:creationId xmlns:a16="http://schemas.microsoft.com/office/drawing/2014/main" id="{DBD367AE-A607-7A6F-626F-0A77331CF9E2}"/>
              </a:ext>
            </a:extLst>
          </p:cNvPr>
          <p:cNvCxnSpPr>
            <a:cxnSpLocks/>
            <a:stCxn id="174" idx="6"/>
            <a:endCxn id="180" idx="1"/>
          </p:cNvCxnSpPr>
          <p:nvPr/>
        </p:nvCxnSpPr>
        <p:spPr>
          <a:xfrm>
            <a:off x="6871871" y="3787160"/>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187" name="Diamond 186">
            <a:extLst>
              <a:ext uri="{FF2B5EF4-FFF2-40B4-BE49-F238E27FC236}">
                <a16:creationId xmlns:a16="http://schemas.microsoft.com/office/drawing/2014/main" id="{CD939CDC-7BD1-43A7-CA5D-D7F3B67A7EC1}"/>
              </a:ext>
            </a:extLst>
          </p:cNvPr>
          <p:cNvSpPr/>
          <p:nvPr/>
        </p:nvSpPr>
        <p:spPr>
          <a:xfrm>
            <a:off x="3286124" y="2974390"/>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8" name="Diamond 187">
            <a:extLst>
              <a:ext uri="{FF2B5EF4-FFF2-40B4-BE49-F238E27FC236}">
                <a16:creationId xmlns:a16="http://schemas.microsoft.com/office/drawing/2014/main" id="{28F7A6F7-BA06-422E-E6C1-53AB874C82A0}"/>
              </a:ext>
            </a:extLst>
          </p:cNvPr>
          <p:cNvSpPr/>
          <p:nvPr/>
        </p:nvSpPr>
        <p:spPr>
          <a:xfrm>
            <a:off x="3286123" y="3479718"/>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9" name="Diamond 188">
            <a:extLst>
              <a:ext uri="{FF2B5EF4-FFF2-40B4-BE49-F238E27FC236}">
                <a16:creationId xmlns:a16="http://schemas.microsoft.com/office/drawing/2014/main" id="{EFC5F479-D264-824E-5AAE-6331577F98EA}"/>
              </a:ext>
            </a:extLst>
          </p:cNvPr>
          <p:cNvSpPr/>
          <p:nvPr/>
        </p:nvSpPr>
        <p:spPr>
          <a:xfrm>
            <a:off x="3286124" y="4025562"/>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0" name="Diamond 189">
            <a:extLst>
              <a:ext uri="{FF2B5EF4-FFF2-40B4-BE49-F238E27FC236}">
                <a16:creationId xmlns:a16="http://schemas.microsoft.com/office/drawing/2014/main" id="{B96D4E56-2681-E1FE-53D4-973182D388EC}"/>
              </a:ext>
            </a:extLst>
          </p:cNvPr>
          <p:cNvSpPr/>
          <p:nvPr/>
        </p:nvSpPr>
        <p:spPr>
          <a:xfrm rot="1240007">
            <a:off x="3894051" y="322530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1" name="Diamond 190">
            <a:extLst>
              <a:ext uri="{FF2B5EF4-FFF2-40B4-BE49-F238E27FC236}">
                <a16:creationId xmlns:a16="http://schemas.microsoft.com/office/drawing/2014/main" id="{5592F442-0641-A557-90E0-9811E9D0EEDA}"/>
              </a:ext>
            </a:extLst>
          </p:cNvPr>
          <p:cNvSpPr/>
          <p:nvPr/>
        </p:nvSpPr>
        <p:spPr>
          <a:xfrm rot="986398">
            <a:off x="3952628" y="3591378"/>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2" name="Diamond 191">
            <a:extLst>
              <a:ext uri="{FF2B5EF4-FFF2-40B4-BE49-F238E27FC236}">
                <a16:creationId xmlns:a16="http://schemas.microsoft.com/office/drawing/2014/main" id="{AD5B1F2F-8C91-F75C-423A-64009BA0A433}"/>
              </a:ext>
            </a:extLst>
          </p:cNvPr>
          <p:cNvSpPr/>
          <p:nvPr/>
        </p:nvSpPr>
        <p:spPr>
          <a:xfrm rot="238154">
            <a:off x="3923506" y="394047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3" name="Diamond 192">
            <a:extLst>
              <a:ext uri="{FF2B5EF4-FFF2-40B4-BE49-F238E27FC236}">
                <a16:creationId xmlns:a16="http://schemas.microsoft.com/office/drawing/2014/main" id="{B0BB2A0D-E210-5F72-FBF7-93F6066043E8}"/>
              </a:ext>
            </a:extLst>
          </p:cNvPr>
          <p:cNvSpPr/>
          <p:nvPr/>
        </p:nvSpPr>
        <p:spPr>
          <a:xfrm>
            <a:off x="8013138" y="2974390"/>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4" name="Diamond 193">
            <a:extLst>
              <a:ext uri="{FF2B5EF4-FFF2-40B4-BE49-F238E27FC236}">
                <a16:creationId xmlns:a16="http://schemas.microsoft.com/office/drawing/2014/main" id="{FD2C4182-3512-04D1-A3C6-1017D388E616}"/>
              </a:ext>
            </a:extLst>
          </p:cNvPr>
          <p:cNvSpPr/>
          <p:nvPr/>
        </p:nvSpPr>
        <p:spPr>
          <a:xfrm>
            <a:off x="8013137" y="3479718"/>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5" name="Diamond 194">
            <a:extLst>
              <a:ext uri="{FF2B5EF4-FFF2-40B4-BE49-F238E27FC236}">
                <a16:creationId xmlns:a16="http://schemas.microsoft.com/office/drawing/2014/main" id="{4E924A08-00DB-42F5-00FD-F59C664A8331}"/>
              </a:ext>
            </a:extLst>
          </p:cNvPr>
          <p:cNvSpPr/>
          <p:nvPr/>
        </p:nvSpPr>
        <p:spPr>
          <a:xfrm>
            <a:off x="8013138" y="4025562"/>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6" name="Diamond 195">
            <a:extLst>
              <a:ext uri="{FF2B5EF4-FFF2-40B4-BE49-F238E27FC236}">
                <a16:creationId xmlns:a16="http://schemas.microsoft.com/office/drawing/2014/main" id="{B00B8B43-A7B6-B14F-C4C9-D88E55CD7A7F}"/>
              </a:ext>
            </a:extLst>
          </p:cNvPr>
          <p:cNvSpPr/>
          <p:nvPr/>
        </p:nvSpPr>
        <p:spPr>
          <a:xfrm rot="739335">
            <a:off x="7517063" y="3214330"/>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7" name="Diamond 196">
            <a:extLst>
              <a:ext uri="{FF2B5EF4-FFF2-40B4-BE49-F238E27FC236}">
                <a16:creationId xmlns:a16="http://schemas.microsoft.com/office/drawing/2014/main" id="{A5EB2564-1435-AAD7-D3BA-B021286CE452}"/>
              </a:ext>
            </a:extLst>
          </p:cNvPr>
          <p:cNvSpPr/>
          <p:nvPr/>
        </p:nvSpPr>
        <p:spPr>
          <a:xfrm rot="986398">
            <a:off x="7479353" y="3574485"/>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8" name="Diamond 197">
            <a:extLst>
              <a:ext uri="{FF2B5EF4-FFF2-40B4-BE49-F238E27FC236}">
                <a16:creationId xmlns:a16="http://schemas.microsoft.com/office/drawing/2014/main" id="{E147C4A8-F00D-1E26-E6F2-ACC49967EBDF}"/>
              </a:ext>
            </a:extLst>
          </p:cNvPr>
          <p:cNvSpPr/>
          <p:nvPr/>
        </p:nvSpPr>
        <p:spPr>
          <a:xfrm rot="238154">
            <a:off x="7450231" y="3923578"/>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9" name="TextBox 198">
            <a:extLst>
              <a:ext uri="{FF2B5EF4-FFF2-40B4-BE49-F238E27FC236}">
                <a16:creationId xmlns:a16="http://schemas.microsoft.com/office/drawing/2014/main" id="{3F97AF01-6A3C-D49E-5214-7B402E43429B}"/>
              </a:ext>
            </a:extLst>
          </p:cNvPr>
          <p:cNvSpPr txBox="1"/>
          <p:nvPr/>
        </p:nvSpPr>
        <p:spPr>
          <a:xfrm>
            <a:off x="4797713" y="3425700"/>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Hazardous</a:t>
            </a:r>
          </a:p>
          <a:p>
            <a:pPr algn="ctr"/>
            <a:r>
              <a:rPr lang="en-US" sz="2400" dirty="0">
                <a:latin typeface="MV Boli" panose="02000500030200090000" pitchFamily="2" charset="0"/>
                <a:cs typeface="MV Boli" panose="02000500030200090000" pitchFamily="2" charset="0"/>
              </a:rPr>
              <a:t>Event</a:t>
            </a:r>
          </a:p>
        </p:txBody>
      </p:sp>
      <p:sp>
        <p:nvSpPr>
          <p:cNvPr id="200" name="Flowchart: Connector 199">
            <a:extLst>
              <a:ext uri="{FF2B5EF4-FFF2-40B4-BE49-F238E27FC236}">
                <a16:creationId xmlns:a16="http://schemas.microsoft.com/office/drawing/2014/main" id="{C04D0F1D-0553-91D9-22B6-DD2579FF4796}"/>
              </a:ext>
            </a:extLst>
          </p:cNvPr>
          <p:cNvSpPr/>
          <p:nvPr/>
        </p:nvSpPr>
        <p:spPr>
          <a:xfrm>
            <a:off x="4918785" y="2850565"/>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201" name="Rectangle: Rounded Corners 200">
            <a:extLst>
              <a:ext uri="{FF2B5EF4-FFF2-40B4-BE49-F238E27FC236}">
                <a16:creationId xmlns:a16="http://schemas.microsoft.com/office/drawing/2014/main" id="{2AB5BFE9-8290-EB9B-6F8F-1E50091504B0}"/>
              </a:ext>
            </a:extLst>
          </p:cNvPr>
          <p:cNvSpPr/>
          <p:nvPr/>
        </p:nvSpPr>
        <p:spPr>
          <a:xfrm>
            <a:off x="1504951" y="2778000"/>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202" name="Rectangle: Rounded Corners 201">
            <a:extLst>
              <a:ext uri="{FF2B5EF4-FFF2-40B4-BE49-F238E27FC236}">
                <a16:creationId xmlns:a16="http://schemas.microsoft.com/office/drawing/2014/main" id="{10083DFF-4213-3BE4-A8BF-3DCED997DF05}"/>
              </a:ext>
            </a:extLst>
          </p:cNvPr>
          <p:cNvSpPr/>
          <p:nvPr/>
        </p:nvSpPr>
        <p:spPr>
          <a:xfrm>
            <a:off x="1543051" y="3425700"/>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203" name="Rectangle: Rounded Corners 202">
            <a:extLst>
              <a:ext uri="{FF2B5EF4-FFF2-40B4-BE49-F238E27FC236}">
                <a16:creationId xmlns:a16="http://schemas.microsoft.com/office/drawing/2014/main" id="{B3282002-D745-1463-2437-EF02FBFBD932}"/>
              </a:ext>
            </a:extLst>
          </p:cNvPr>
          <p:cNvSpPr/>
          <p:nvPr/>
        </p:nvSpPr>
        <p:spPr>
          <a:xfrm>
            <a:off x="1504951" y="4101975"/>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204" name="Rectangle: Rounded Corners 203">
            <a:extLst>
              <a:ext uri="{FF2B5EF4-FFF2-40B4-BE49-F238E27FC236}">
                <a16:creationId xmlns:a16="http://schemas.microsoft.com/office/drawing/2014/main" id="{CDFF8649-BE31-658F-8F9C-724788ECD030}"/>
              </a:ext>
            </a:extLst>
          </p:cNvPr>
          <p:cNvSpPr/>
          <p:nvPr/>
        </p:nvSpPr>
        <p:spPr>
          <a:xfrm>
            <a:off x="8715668" y="2764862"/>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205" name="Rectangle: Rounded Corners 204">
            <a:extLst>
              <a:ext uri="{FF2B5EF4-FFF2-40B4-BE49-F238E27FC236}">
                <a16:creationId xmlns:a16="http://schemas.microsoft.com/office/drawing/2014/main" id="{EA4CEECA-D6B3-3E76-04B9-3176F648E336}"/>
              </a:ext>
            </a:extLst>
          </p:cNvPr>
          <p:cNvSpPr/>
          <p:nvPr/>
        </p:nvSpPr>
        <p:spPr>
          <a:xfrm>
            <a:off x="8715667" y="3412562"/>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206" name="Rectangle: Rounded Corners 205">
            <a:extLst>
              <a:ext uri="{FF2B5EF4-FFF2-40B4-BE49-F238E27FC236}">
                <a16:creationId xmlns:a16="http://schemas.microsoft.com/office/drawing/2014/main" id="{666D7EF4-0BD9-5A0C-204B-C951AE7DB674}"/>
              </a:ext>
            </a:extLst>
          </p:cNvPr>
          <p:cNvSpPr/>
          <p:nvPr/>
        </p:nvSpPr>
        <p:spPr>
          <a:xfrm>
            <a:off x="8715668" y="4088837"/>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207" name="Straight Arrow Connector 206">
            <a:extLst>
              <a:ext uri="{FF2B5EF4-FFF2-40B4-BE49-F238E27FC236}">
                <a16:creationId xmlns:a16="http://schemas.microsoft.com/office/drawing/2014/main" id="{D8156EFF-811D-52B2-8B70-45B0564914DC}"/>
              </a:ext>
            </a:extLst>
          </p:cNvPr>
          <p:cNvCxnSpPr>
            <a:cxnSpLocks/>
            <a:stCxn id="201" idx="3"/>
          </p:cNvCxnSpPr>
          <p:nvPr/>
        </p:nvCxnSpPr>
        <p:spPr>
          <a:xfrm>
            <a:off x="3034933" y="2998695"/>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08" name="Straight Arrow Connector 207">
            <a:extLst>
              <a:ext uri="{FF2B5EF4-FFF2-40B4-BE49-F238E27FC236}">
                <a16:creationId xmlns:a16="http://schemas.microsoft.com/office/drawing/2014/main" id="{28F5BA1F-A686-B24F-F231-39026A802F44}"/>
              </a:ext>
            </a:extLst>
          </p:cNvPr>
          <p:cNvCxnSpPr>
            <a:cxnSpLocks/>
            <a:stCxn id="202" idx="3"/>
          </p:cNvCxnSpPr>
          <p:nvPr/>
        </p:nvCxnSpPr>
        <p:spPr>
          <a:xfrm>
            <a:off x="3057172" y="3646395"/>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09" name="Straight Arrow Connector 208">
            <a:extLst>
              <a:ext uri="{FF2B5EF4-FFF2-40B4-BE49-F238E27FC236}">
                <a16:creationId xmlns:a16="http://schemas.microsoft.com/office/drawing/2014/main" id="{DC64C544-E14F-649A-F196-10677F30B862}"/>
              </a:ext>
            </a:extLst>
          </p:cNvPr>
          <p:cNvCxnSpPr>
            <a:cxnSpLocks/>
            <a:stCxn id="203" idx="3"/>
          </p:cNvCxnSpPr>
          <p:nvPr/>
        </p:nvCxnSpPr>
        <p:spPr>
          <a:xfrm flipV="1">
            <a:off x="3057172" y="3880228"/>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10" name="Straight Arrow Connector 209">
            <a:extLst>
              <a:ext uri="{FF2B5EF4-FFF2-40B4-BE49-F238E27FC236}">
                <a16:creationId xmlns:a16="http://schemas.microsoft.com/office/drawing/2014/main" id="{B995FEA6-718A-3081-5BA7-B1779C8D0398}"/>
              </a:ext>
            </a:extLst>
          </p:cNvPr>
          <p:cNvCxnSpPr>
            <a:cxnSpLocks/>
            <a:endCxn id="204" idx="1"/>
          </p:cNvCxnSpPr>
          <p:nvPr/>
        </p:nvCxnSpPr>
        <p:spPr>
          <a:xfrm flipV="1">
            <a:off x="6871872" y="2985557"/>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11" name="Straight Arrow Connector 210">
            <a:extLst>
              <a:ext uri="{FF2B5EF4-FFF2-40B4-BE49-F238E27FC236}">
                <a16:creationId xmlns:a16="http://schemas.microsoft.com/office/drawing/2014/main" id="{9D3111C6-007D-2D75-F540-4FEC2684DC71}"/>
              </a:ext>
            </a:extLst>
          </p:cNvPr>
          <p:cNvCxnSpPr>
            <a:cxnSpLocks/>
            <a:endCxn id="205" idx="1"/>
          </p:cNvCxnSpPr>
          <p:nvPr/>
        </p:nvCxnSpPr>
        <p:spPr>
          <a:xfrm flipV="1">
            <a:off x="6905456" y="3633257"/>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12" name="Straight Arrow Connector 211">
            <a:extLst>
              <a:ext uri="{FF2B5EF4-FFF2-40B4-BE49-F238E27FC236}">
                <a16:creationId xmlns:a16="http://schemas.microsoft.com/office/drawing/2014/main" id="{4A9376BC-37C7-E59B-6A3A-6A101D22E4E2}"/>
              </a:ext>
            </a:extLst>
          </p:cNvPr>
          <p:cNvCxnSpPr>
            <a:cxnSpLocks/>
            <a:stCxn id="200" idx="6"/>
            <a:endCxn id="206" idx="1"/>
          </p:cNvCxnSpPr>
          <p:nvPr/>
        </p:nvCxnSpPr>
        <p:spPr>
          <a:xfrm>
            <a:off x="6871872" y="3787160"/>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213" name="Diamond 212">
            <a:extLst>
              <a:ext uri="{FF2B5EF4-FFF2-40B4-BE49-F238E27FC236}">
                <a16:creationId xmlns:a16="http://schemas.microsoft.com/office/drawing/2014/main" id="{251BAE8D-A03C-6FCA-D97B-74D78B881AFE}"/>
              </a:ext>
            </a:extLst>
          </p:cNvPr>
          <p:cNvSpPr/>
          <p:nvPr/>
        </p:nvSpPr>
        <p:spPr>
          <a:xfrm>
            <a:off x="3286125" y="2974390"/>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4" name="Diamond 213">
            <a:extLst>
              <a:ext uri="{FF2B5EF4-FFF2-40B4-BE49-F238E27FC236}">
                <a16:creationId xmlns:a16="http://schemas.microsoft.com/office/drawing/2014/main" id="{040DE986-5554-5421-9B55-0646941E80E9}"/>
              </a:ext>
            </a:extLst>
          </p:cNvPr>
          <p:cNvSpPr/>
          <p:nvPr/>
        </p:nvSpPr>
        <p:spPr>
          <a:xfrm>
            <a:off x="3286124" y="3479718"/>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5" name="Diamond 214">
            <a:extLst>
              <a:ext uri="{FF2B5EF4-FFF2-40B4-BE49-F238E27FC236}">
                <a16:creationId xmlns:a16="http://schemas.microsoft.com/office/drawing/2014/main" id="{B4E3DBB0-80B8-8DC8-CD39-E8B6AC662502}"/>
              </a:ext>
            </a:extLst>
          </p:cNvPr>
          <p:cNvSpPr/>
          <p:nvPr/>
        </p:nvSpPr>
        <p:spPr>
          <a:xfrm>
            <a:off x="3286125" y="4025562"/>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6" name="Diamond 215">
            <a:extLst>
              <a:ext uri="{FF2B5EF4-FFF2-40B4-BE49-F238E27FC236}">
                <a16:creationId xmlns:a16="http://schemas.microsoft.com/office/drawing/2014/main" id="{560FC0AB-0560-264C-7870-83A79A035EE5}"/>
              </a:ext>
            </a:extLst>
          </p:cNvPr>
          <p:cNvSpPr/>
          <p:nvPr/>
        </p:nvSpPr>
        <p:spPr>
          <a:xfrm rot="1240007">
            <a:off x="3894052" y="322530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7" name="Diamond 216">
            <a:extLst>
              <a:ext uri="{FF2B5EF4-FFF2-40B4-BE49-F238E27FC236}">
                <a16:creationId xmlns:a16="http://schemas.microsoft.com/office/drawing/2014/main" id="{232A9C97-2585-D856-3480-1BDAD233BE65}"/>
              </a:ext>
            </a:extLst>
          </p:cNvPr>
          <p:cNvSpPr/>
          <p:nvPr/>
        </p:nvSpPr>
        <p:spPr>
          <a:xfrm rot="986398">
            <a:off x="3952629" y="3591378"/>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8" name="Diamond 217">
            <a:extLst>
              <a:ext uri="{FF2B5EF4-FFF2-40B4-BE49-F238E27FC236}">
                <a16:creationId xmlns:a16="http://schemas.microsoft.com/office/drawing/2014/main" id="{CCC23374-D511-35CF-C1F9-8DDB44DDADC3}"/>
              </a:ext>
            </a:extLst>
          </p:cNvPr>
          <p:cNvSpPr/>
          <p:nvPr/>
        </p:nvSpPr>
        <p:spPr>
          <a:xfrm rot="238154">
            <a:off x="3923507" y="394047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9" name="Diamond 218">
            <a:extLst>
              <a:ext uri="{FF2B5EF4-FFF2-40B4-BE49-F238E27FC236}">
                <a16:creationId xmlns:a16="http://schemas.microsoft.com/office/drawing/2014/main" id="{1D02E359-D790-20F3-00E6-5F3B6B74F6EC}"/>
              </a:ext>
            </a:extLst>
          </p:cNvPr>
          <p:cNvSpPr/>
          <p:nvPr/>
        </p:nvSpPr>
        <p:spPr>
          <a:xfrm>
            <a:off x="8013139" y="2974390"/>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0" name="Diamond 219">
            <a:extLst>
              <a:ext uri="{FF2B5EF4-FFF2-40B4-BE49-F238E27FC236}">
                <a16:creationId xmlns:a16="http://schemas.microsoft.com/office/drawing/2014/main" id="{3D41F100-F6FB-85C9-B657-A744F6AD87F4}"/>
              </a:ext>
            </a:extLst>
          </p:cNvPr>
          <p:cNvSpPr/>
          <p:nvPr/>
        </p:nvSpPr>
        <p:spPr>
          <a:xfrm>
            <a:off x="8013138" y="3479718"/>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1" name="Diamond 220">
            <a:extLst>
              <a:ext uri="{FF2B5EF4-FFF2-40B4-BE49-F238E27FC236}">
                <a16:creationId xmlns:a16="http://schemas.microsoft.com/office/drawing/2014/main" id="{71580FCC-A5BC-D361-227E-80AFC59B3413}"/>
              </a:ext>
            </a:extLst>
          </p:cNvPr>
          <p:cNvSpPr/>
          <p:nvPr/>
        </p:nvSpPr>
        <p:spPr>
          <a:xfrm>
            <a:off x="8013139" y="4025562"/>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2" name="Diamond 221">
            <a:extLst>
              <a:ext uri="{FF2B5EF4-FFF2-40B4-BE49-F238E27FC236}">
                <a16:creationId xmlns:a16="http://schemas.microsoft.com/office/drawing/2014/main" id="{CDE8D576-E6B7-A28C-5D0C-7028F3653E50}"/>
              </a:ext>
            </a:extLst>
          </p:cNvPr>
          <p:cNvSpPr/>
          <p:nvPr/>
        </p:nvSpPr>
        <p:spPr>
          <a:xfrm rot="739335">
            <a:off x="7517064" y="3214330"/>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3" name="Diamond 222">
            <a:extLst>
              <a:ext uri="{FF2B5EF4-FFF2-40B4-BE49-F238E27FC236}">
                <a16:creationId xmlns:a16="http://schemas.microsoft.com/office/drawing/2014/main" id="{20789D3D-395E-BCDD-6F95-C08DE894B41F}"/>
              </a:ext>
            </a:extLst>
          </p:cNvPr>
          <p:cNvSpPr/>
          <p:nvPr/>
        </p:nvSpPr>
        <p:spPr>
          <a:xfrm rot="986398">
            <a:off x="7479354" y="3574485"/>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4" name="Diamond 223">
            <a:extLst>
              <a:ext uri="{FF2B5EF4-FFF2-40B4-BE49-F238E27FC236}">
                <a16:creationId xmlns:a16="http://schemas.microsoft.com/office/drawing/2014/main" id="{9CBD7440-F5C6-C11B-4F46-B0230C2CE0B3}"/>
              </a:ext>
            </a:extLst>
          </p:cNvPr>
          <p:cNvSpPr/>
          <p:nvPr/>
        </p:nvSpPr>
        <p:spPr>
          <a:xfrm rot="238154">
            <a:off x="7450232" y="3923578"/>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5" name="TextBox 224">
            <a:extLst>
              <a:ext uri="{FF2B5EF4-FFF2-40B4-BE49-F238E27FC236}">
                <a16:creationId xmlns:a16="http://schemas.microsoft.com/office/drawing/2014/main" id="{1F980FEF-EC41-D676-422D-2193A72E548B}"/>
              </a:ext>
            </a:extLst>
          </p:cNvPr>
          <p:cNvSpPr txBox="1"/>
          <p:nvPr/>
        </p:nvSpPr>
        <p:spPr>
          <a:xfrm>
            <a:off x="4797714" y="3425700"/>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Sanctioned</a:t>
            </a:r>
          </a:p>
          <a:p>
            <a:pPr algn="ctr"/>
            <a:r>
              <a:rPr lang="en-US" sz="2400" dirty="0">
                <a:latin typeface="MV Boli" panose="02000500030200090000" pitchFamily="2" charset="0"/>
                <a:cs typeface="MV Boli" panose="02000500030200090000" pitchFamily="2" charset="0"/>
              </a:rPr>
              <a:t>Transaction</a:t>
            </a:r>
          </a:p>
        </p:txBody>
      </p:sp>
      <p:sp>
        <p:nvSpPr>
          <p:cNvPr id="226" name="Flowchart: Connector 225">
            <a:extLst>
              <a:ext uri="{FF2B5EF4-FFF2-40B4-BE49-F238E27FC236}">
                <a16:creationId xmlns:a16="http://schemas.microsoft.com/office/drawing/2014/main" id="{6F7C8107-AF04-6058-4AE2-4FD824553582}"/>
              </a:ext>
            </a:extLst>
          </p:cNvPr>
          <p:cNvSpPr/>
          <p:nvPr/>
        </p:nvSpPr>
        <p:spPr>
          <a:xfrm>
            <a:off x="4918784" y="2850565"/>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227" name="Rectangle: Rounded Corners 226">
            <a:extLst>
              <a:ext uri="{FF2B5EF4-FFF2-40B4-BE49-F238E27FC236}">
                <a16:creationId xmlns:a16="http://schemas.microsoft.com/office/drawing/2014/main" id="{5B4757C5-5B25-EF2C-8F67-515933FF987D}"/>
              </a:ext>
            </a:extLst>
          </p:cNvPr>
          <p:cNvSpPr/>
          <p:nvPr/>
        </p:nvSpPr>
        <p:spPr>
          <a:xfrm>
            <a:off x="1504950" y="2778000"/>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228" name="Rectangle: Rounded Corners 227">
            <a:extLst>
              <a:ext uri="{FF2B5EF4-FFF2-40B4-BE49-F238E27FC236}">
                <a16:creationId xmlns:a16="http://schemas.microsoft.com/office/drawing/2014/main" id="{95660C0F-6ACC-0593-C0A5-1A0269607A89}"/>
              </a:ext>
            </a:extLst>
          </p:cNvPr>
          <p:cNvSpPr/>
          <p:nvPr/>
        </p:nvSpPr>
        <p:spPr>
          <a:xfrm>
            <a:off x="1543050" y="3425700"/>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229" name="Rectangle: Rounded Corners 228">
            <a:extLst>
              <a:ext uri="{FF2B5EF4-FFF2-40B4-BE49-F238E27FC236}">
                <a16:creationId xmlns:a16="http://schemas.microsoft.com/office/drawing/2014/main" id="{383A1C52-6166-49B8-2BC2-58DB388C72E7}"/>
              </a:ext>
            </a:extLst>
          </p:cNvPr>
          <p:cNvSpPr/>
          <p:nvPr/>
        </p:nvSpPr>
        <p:spPr>
          <a:xfrm>
            <a:off x="1504950" y="4101975"/>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230" name="Rectangle: Rounded Corners 229">
            <a:extLst>
              <a:ext uri="{FF2B5EF4-FFF2-40B4-BE49-F238E27FC236}">
                <a16:creationId xmlns:a16="http://schemas.microsoft.com/office/drawing/2014/main" id="{EEEE8E96-58C1-BA23-9E74-81C2789DAD32}"/>
              </a:ext>
            </a:extLst>
          </p:cNvPr>
          <p:cNvSpPr/>
          <p:nvPr/>
        </p:nvSpPr>
        <p:spPr>
          <a:xfrm>
            <a:off x="8715667" y="2764862"/>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231" name="Rectangle: Rounded Corners 230">
            <a:extLst>
              <a:ext uri="{FF2B5EF4-FFF2-40B4-BE49-F238E27FC236}">
                <a16:creationId xmlns:a16="http://schemas.microsoft.com/office/drawing/2014/main" id="{DE7A14A8-C7E5-19DB-3541-4B0653D79669}"/>
              </a:ext>
            </a:extLst>
          </p:cNvPr>
          <p:cNvSpPr/>
          <p:nvPr/>
        </p:nvSpPr>
        <p:spPr>
          <a:xfrm>
            <a:off x="8715666" y="3412562"/>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232" name="Rectangle: Rounded Corners 231">
            <a:extLst>
              <a:ext uri="{FF2B5EF4-FFF2-40B4-BE49-F238E27FC236}">
                <a16:creationId xmlns:a16="http://schemas.microsoft.com/office/drawing/2014/main" id="{D764A2DE-FEE2-9DA6-820D-4DEDB2847AAA}"/>
              </a:ext>
            </a:extLst>
          </p:cNvPr>
          <p:cNvSpPr/>
          <p:nvPr/>
        </p:nvSpPr>
        <p:spPr>
          <a:xfrm>
            <a:off x="8715667" y="4088837"/>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233" name="Straight Arrow Connector 232">
            <a:extLst>
              <a:ext uri="{FF2B5EF4-FFF2-40B4-BE49-F238E27FC236}">
                <a16:creationId xmlns:a16="http://schemas.microsoft.com/office/drawing/2014/main" id="{B4CAFB74-1202-C012-D1E4-CDD782B598FD}"/>
              </a:ext>
            </a:extLst>
          </p:cNvPr>
          <p:cNvCxnSpPr>
            <a:cxnSpLocks/>
            <a:stCxn id="227" idx="3"/>
          </p:cNvCxnSpPr>
          <p:nvPr/>
        </p:nvCxnSpPr>
        <p:spPr>
          <a:xfrm>
            <a:off x="3034932" y="2998695"/>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4" name="Straight Arrow Connector 233">
            <a:extLst>
              <a:ext uri="{FF2B5EF4-FFF2-40B4-BE49-F238E27FC236}">
                <a16:creationId xmlns:a16="http://schemas.microsoft.com/office/drawing/2014/main" id="{D98FA484-02A0-2793-8E8F-70019ED48963}"/>
              </a:ext>
            </a:extLst>
          </p:cNvPr>
          <p:cNvCxnSpPr>
            <a:cxnSpLocks/>
            <a:stCxn id="228" idx="3"/>
          </p:cNvCxnSpPr>
          <p:nvPr/>
        </p:nvCxnSpPr>
        <p:spPr>
          <a:xfrm>
            <a:off x="3057171" y="3646395"/>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5" name="Straight Arrow Connector 234">
            <a:extLst>
              <a:ext uri="{FF2B5EF4-FFF2-40B4-BE49-F238E27FC236}">
                <a16:creationId xmlns:a16="http://schemas.microsoft.com/office/drawing/2014/main" id="{D7FC12FE-8430-A373-CF22-7168C1B69C9A}"/>
              </a:ext>
            </a:extLst>
          </p:cNvPr>
          <p:cNvCxnSpPr>
            <a:cxnSpLocks/>
            <a:stCxn id="229" idx="3"/>
          </p:cNvCxnSpPr>
          <p:nvPr/>
        </p:nvCxnSpPr>
        <p:spPr>
          <a:xfrm flipV="1">
            <a:off x="3057171" y="3880228"/>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6" name="Straight Arrow Connector 235">
            <a:extLst>
              <a:ext uri="{FF2B5EF4-FFF2-40B4-BE49-F238E27FC236}">
                <a16:creationId xmlns:a16="http://schemas.microsoft.com/office/drawing/2014/main" id="{20C8FE60-C391-872E-B68D-FFD05BE76E1F}"/>
              </a:ext>
            </a:extLst>
          </p:cNvPr>
          <p:cNvCxnSpPr>
            <a:cxnSpLocks/>
            <a:endCxn id="230" idx="1"/>
          </p:cNvCxnSpPr>
          <p:nvPr/>
        </p:nvCxnSpPr>
        <p:spPr>
          <a:xfrm flipV="1">
            <a:off x="6871871" y="2985557"/>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7" name="Straight Arrow Connector 236">
            <a:extLst>
              <a:ext uri="{FF2B5EF4-FFF2-40B4-BE49-F238E27FC236}">
                <a16:creationId xmlns:a16="http://schemas.microsoft.com/office/drawing/2014/main" id="{C88CA979-6966-6B75-4970-02BF469C5232}"/>
              </a:ext>
            </a:extLst>
          </p:cNvPr>
          <p:cNvCxnSpPr>
            <a:cxnSpLocks/>
            <a:endCxn id="231" idx="1"/>
          </p:cNvCxnSpPr>
          <p:nvPr/>
        </p:nvCxnSpPr>
        <p:spPr>
          <a:xfrm flipV="1">
            <a:off x="6905455" y="3633257"/>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38" name="Straight Arrow Connector 237">
            <a:extLst>
              <a:ext uri="{FF2B5EF4-FFF2-40B4-BE49-F238E27FC236}">
                <a16:creationId xmlns:a16="http://schemas.microsoft.com/office/drawing/2014/main" id="{9D84DD4A-D1E4-1C8D-170D-BBE1366B99CF}"/>
              </a:ext>
            </a:extLst>
          </p:cNvPr>
          <p:cNvCxnSpPr>
            <a:cxnSpLocks/>
            <a:stCxn id="226" idx="6"/>
            <a:endCxn id="232" idx="1"/>
          </p:cNvCxnSpPr>
          <p:nvPr/>
        </p:nvCxnSpPr>
        <p:spPr>
          <a:xfrm>
            <a:off x="6871871" y="3787160"/>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239" name="Diamond 238">
            <a:extLst>
              <a:ext uri="{FF2B5EF4-FFF2-40B4-BE49-F238E27FC236}">
                <a16:creationId xmlns:a16="http://schemas.microsoft.com/office/drawing/2014/main" id="{FE0D3FF0-59C7-2C04-A2AB-847C54421022}"/>
              </a:ext>
            </a:extLst>
          </p:cNvPr>
          <p:cNvSpPr/>
          <p:nvPr/>
        </p:nvSpPr>
        <p:spPr>
          <a:xfrm>
            <a:off x="3286124" y="2974390"/>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0" name="Diamond 239">
            <a:extLst>
              <a:ext uri="{FF2B5EF4-FFF2-40B4-BE49-F238E27FC236}">
                <a16:creationId xmlns:a16="http://schemas.microsoft.com/office/drawing/2014/main" id="{CECB1A66-F8A3-59E6-E887-F89453480650}"/>
              </a:ext>
            </a:extLst>
          </p:cNvPr>
          <p:cNvSpPr/>
          <p:nvPr/>
        </p:nvSpPr>
        <p:spPr>
          <a:xfrm>
            <a:off x="3286123" y="3479718"/>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1" name="Diamond 240">
            <a:extLst>
              <a:ext uri="{FF2B5EF4-FFF2-40B4-BE49-F238E27FC236}">
                <a16:creationId xmlns:a16="http://schemas.microsoft.com/office/drawing/2014/main" id="{491A5333-9F2B-B13B-B285-43598AA0C7FF}"/>
              </a:ext>
            </a:extLst>
          </p:cNvPr>
          <p:cNvSpPr/>
          <p:nvPr/>
        </p:nvSpPr>
        <p:spPr>
          <a:xfrm>
            <a:off x="3286124" y="4025562"/>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2" name="Diamond 241">
            <a:extLst>
              <a:ext uri="{FF2B5EF4-FFF2-40B4-BE49-F238E27FC236}">
                <a16:creationId xmlns:a16="http://schemas.microsoft.com/office/drawing/2014/main" id="{AD976E2F-C4A6-43B3-2066-AA94AEB6FC31}"/>
              </a:ext>
            </a:extLst>
          </p:cNvPr>
          <p:cNvSpPr/>
          <p:nvPr/>
        </p:nvSpPr>
        <p:spPr>
          <a:xfrm rot="1240007">
            <a:off x="3894051" y="322530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3" name="Diamond 242">
            <a:extLst>
              <a:ext uri="{FF2B5EF4-FFF2-40B4-BE49-F238E27FC236}">
                <a16:creationId xmlns:a16="http://schemas.microsoft.com/office/drawing/2014/main" id="{7864B3AA-0648-4FDB-C927-55EDBAB85EBB}"/>
              </a:ext>
            </a:extLst>
          </p:cNvPr>
          <p:cNvSpPr/>
          <p:nvPr/>
        </p:nvSpPr>
        <p:spPr>
          <a:xfrm rot="986398">
            <a:off x="3952628" y="3591378"/>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4" name="Diamond 243">
            <a:extLst>
              <a:ext uri="{FF2B5EF4-FFF2-40B4-BE49-F238E27FC236}">
                <a16:creationId xmlns:a16="http://schemas.microsoft.com/office/drawing/2014/main" id="{09E4DBA9-7DC4-D10E-F050-34289D404DDE}"/>
              </a:ext>
            </a:extLst>
          </p:cNvPr>
          <p:cNvSpPr/>
          <p:nvPr/>
        </p:nvSpPr>
        <p:spPr>
          <a:xfrm rot="238154">
            <a:off x="3923506" y="3940471"/>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5" name="Diamond 244">
            <a:extLst>
              <a:ext uri="{FF2B5EF4-FFF2-40B4-BE49-F238E27FC236}">
                <a16:creationId xmlns:a16="http://schemas.microsoft.com/office/drawing/2014/main" id="{F958DCDF-F2E3-C465-733C-C2DE314FBB37}"/>
              </a:ext>
            </a:extLst>
          </p:cNvPr>
          <p:cNvSpPr/>
          <p:nvPr/>
        </p:nvSpPr>
        <p:spPr>
          <a:xfrm>
            <a:off x="8013138" y="2974390"/>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6" name="Diamond 245">
            <a:extLst>
              <a:ext uri="{FF2B5EF4-FFF2-40B4-BE49-F238E27FC236}">
                <a16:creationId xmlns:a16="http://schemas.microsoft.com/office/drawing/2014/main" id="{4976B702-538D-10F6-9744-4A87F0E9CE06}"/>
              </a:ext>
            </a:extLst>
          </p:cNvPr>
          <p:cNvSpPr/>
          <p:nvPr/>
        </p:nvSpPr>
        <p:spPr>
          <a:xfrm>
            <a:off x="8013137" y="3479718"/>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7" name="Diamond 246">
            <a:extLst>
              <a:ext uri="{FF2B5EF4-FFF2-40B4-BE49-F238E27FC236}">
                <a16:creationId xmlns:a16="http://schemas.microsoft.com/office/drawing/2014/main" id="{AF5A5453-CB62-C94B-6DC0-AFAF1D86236E}"/>
              </a:ext>
            </a:extLst>
          </p:cNvPr>
          <p:cNvSpPr/>
          <p:nvPr/>
        </p:nvSpPr>
        <p:spPr>
          <a:xfrm>
            <a:off x="8013138" y="4025562"/>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8" name="Diamond 247">
            <a:extLst>
              <a:ext uri="{FF2B5EF4-FFF2-40B4-BE49-F238E27FC236}">
                <a16:creationId xmlns:a16="http://schemas.microsoft.com/office/drawing/2014/main" id="{9CD11CF9-5938-28FA-BC50-3EBEA0C3CF40}"/>
              </a:ext>
            </a:extLst>
          </p:cNvPr>
          <p:cNvSpPr/>
          <p:nvPr/>
        </p:nvSpPr>
        <p:spPr>
          <a:xfrm rot="739335">
            <a:off x="7517063" y="3214330"/>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9" name="Diamond 248">
            <a:extLst>
              <a:ext uri="{FF2B5EF4-FFF2-40B4-BE49-F238E27FC236}">
                <a16:creationId xmlns:a16="http://schemas.microsoft.com/office/drawing/2014/main" id="{4B382B5F-5563-F85C-6615-F844AAD581A9}"/>
              </a:ext>
            </a:extLst>
          </p:cNvPr>
          <p:cNvSpPr/>
          <p:nvPr/>
        </p:nvSpPr>
        <p:spPr>
          <a:xfrm rot="986398">
            <a:off x="7479353" y="3574485"/>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0" name="Diamond 249">
            <a:extLst>
              <a:ext uri="{FF2B5EF4-FFF2-40B4-BE49-F238E27FC236}">
                <a16:creationId xmlns:a16="http://schemas.microsoft.com/office/drawing/2014/main" id="{541DB97D-66D8-33DA-A316-0E6F9DEEF2E6}"/>
              </a:ext>
            </a:extLst>
          </p:cNvPr>
          <p:cNvSpPr/>
          <p:nvPr/>
        </p:nvSpPr>
        <p:spPr>
          <a:xfrm rot="238154">
            <a:off x="7450231" y="3923578"/>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1" name="TextBox 250">
            <a:extLst>
              <a:ext uri="{FF2B5EF4-FFF2-40B4-BE49-F238E27FC236}">
                <a16:creationId xmlns:a16="http://schemas.microsoft.com/office/drawing/2014/main" id="{BD82898B-52CE-9226-5C5F-C1F8981E34A2}"/>
              </a:ext>
            </a:extLst>
          </p:cNvPr>
          <p:cNvSpPr txBox="1"/>
          <p:nvPr/>
        </p:nvSpPr>
        <p:spPr>
          <a:xfrm>
            <a:off x="4797713" y="3425700"/>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Sanctioned</a:t>
            </a:r>
          </a:p>
          <a:p>
            <a:pPr algn="ctr"/>
            <a:r>
              <a:rPr lang="en-US" sz="2400" dirty="0">
                <a:latin typeface="MV Boli" panose="02000500030200090000" pitchFamily="2" charset="0"/>
                <a:cs typeface="MV Boli" panose="02000500030200090000" pitchFamily="2" charset="0"/>
              </a:rPr>
              <a:t>Transaction</a:t>
            </a:r>
          </a:p>
        </p:txBody>
      </p:sp>
      <p:sp>
        <p:nvSpPr>
          <p:cNvPr id="252" name="Isosceles Triangle 251">
            <a:extLst>
              <a:ext uri="{FF2B5EF4-FFF2-40B4-BE49-F238E27FC236}">
                <a16:creationId xmlns:a16="http://schemas.microsoft.com/office/drawing/2014/main" id="{A7302700-0830-4CD9-F385-095DE27B8950}"/>
              </a:ext>
            </a:extLst>
          </p:cNvPr>
          <p:cNvSpPr/>
          <p:nvPr/>
        </p:nvSpPr>
        <p:spPr>
          <a:xfrm rot="5400000">
            <a:off x="1353007" y="1681618"/>
            <a:ext cx="4145872" cy="4089632"/>
          </a:xfrm>
          <a:custGeom>
            <a:avLst/>
            <a:gdLst>
              <a:gd name="connsiteX0" fmla="*/ 0 w 4145872"/>
              <a:gd name="connsiteY0" fmla="*/ 4089632 h 4089632"/>
              <a:gd name="connsiteX1" fmla="*/ 2072936 w 4145872"/>
              <a:gd name="connsiteY1" fmla="*/ 0 h 4089632"/>
              <a:gd name="connsiteX2" fmla="*/ 4145872 w 4145872"/>
              <a:gd name="connsiteY2" fmla="*/ 4089632 h 4089632"/>
              <a:gd name="connsiteX3" fmla="*/ 0 w 4145872"/>
              <a:gd name="connsiteY3" fmla="*/ 4089632 h 4089632"/>
            </a:gdLst>
            <a:ahLst/>
            <a:cxnLst>
              <a:cxn ang="0">
                <a:pos x="connsiteX0" y="connsiteY0"/>
              </a:cxn>
              <a:cxn ang="0">
                <a:pos x="connsiteX1" y="connsiteY1"/>
              </a:cxn>
              <a:cxn ang="0">
                <a:pos x="connsiteX2" y="connsiteY2"/>
              </a:cxn>
              <a:cxn ang="0">
                <a:pos x="connsiteX3" y="connsiteY3"/>
              </a:cxn>
            </a:cxnLst>
            <a:rect l="l" t="t" r="r" b="b"/>
            <a:pathLst>
              <a:path w="4145872" h="4089632" fill="none" extrusionOk="0">
                <a:moveTo>
                  <a:pt x="0" y="4089632"/>
                </a:moveTo>
                <a:cubicBezTo>
                  <a:pt x="501413" y="3227040"/>
                  <a:pt x="1240257" y="1467734"/>
                  <a:pt x="2072936" y="0"/>
                </a:cubicBezTo>
                <a:cubicBezTo>
                  <a:pt x="3003903" y="2046095"/>
                  <a:pt x="3268063" y="2348507"/>
                  <a:pt x="4145872" y="4089632"/>
                </a:cubicBezTo>
                <a:cubicBezTo>
                  <a:pt x="3085492" y="4206653"/>
                  <a:pt x="926486" y="4224525"/>
                  <a:pt x="0" y="4089632"/>
                </a:cubicBezTo>
                <a:close/>
              </a:path>
              <a:path w="4145872" h="4089632" stroke="0" extrusionOk="0">
                <a:moveTo>
                  <a:pt x="0" y="4089632"/>
                </a:moveTo>
                <a:cubicBezTo>
                  <a:pt x="832106" y="2182977"/>
                  <a:pt x="969415" y="1983935"/>
                  <a:pt x="2072936" y="0"/>
                </a:cubicBezTo>
                <a:cubicBezTo>
                  <a:pt x="2502868" y="688428"/>
                  <a:pt x="3943740" y="3510985"/>
                  <a:pt x="4145872" y="4089632"/>
                </a:cubicBezTo>
                <a:cubicBezTo>
                  <a:pt x="2161874" y="4122504"/>
                  <a:pt x="1014937" y="3961673"/>
                  <a:pt x="0" y="4089632"/>
                </a:cubicBezTo>
                <a:close/>
              </a:path>
            </a:pathLst>
          </a:custGeom>
          <a:ln w="57150">
            <a:solidFill>
              <a:schemeClr val="tx1"/>
            </a:solidFill>
            <a:extLst>
              <a:ext uri="{C807C97D-BFC1-408E-A445-0C87EB9F89A2}">
                <ask:lineSketchStyleProps xmlns:ask="http://schemas.microsoft.com/office/drawing/2018/sketchyshapes" sd="2174234515">
                  <a:prstGeom prst="triangle">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53" name="Isosceles Triangle 252">
            <a:extLst>
              <a:ext uri="{FF2B5EF4-FFF2-40B4-BE49-F238E27FC236}">
                <a16:creationId xmlns:a16="http://schemas.microsoft.com/office/drawing/2014/main" id="{1A1D7220-E0B9-4650-F1DC-1CB6F80F319D}"/>
              </a:ext>
            </a:extLst>
          </p:cNvPr>
          <p:cNvSpPr/>
          <p:nvPr/>
        </p:nvSpPr>
        <p:spPr>
          <a:xfrm rot="5400000" flipV="1">
            <a:off x="6465527" y="1530280"/>
            <a:ext cx="4145872" cy="4392427"/>
          </a:xfrm>
          <a:custGeom>
            <a:avLst/>
            <a:gdLst>
              <a:gd name="connsiteX0" fmla="*/ 0 w 4145872"/>
              <a:gd name="connsiteY0" fmla="*/ 4392427 h 4392427"/>
              <a:gd name="connsiteX1" fmla="*/ 2072936 w 4145872"/>
              <a:gd name="connsiteY1" fmla="*/ 0 h 4392427"/>
              <a:gd name="connsiteX2" fmla="*/ 4145872 w 4145872"/>
              <a:gd name="connsiteY2" fmla="*/ 4392427 h 4392427"/>
              <a:gd name="connsiteX3" fmla="*/ 0 w 4145872"/>
              <a:gd name="connsiteY3" fmla="*/ 4392427 h 4392427"/>
            </a:gdLst>
            <a:ahLst/>
            <a:cxnLst>
              <a:cxn ang="0">
                <a:pos x="connsiteX0" y="connsiteY0"/>
              </a:cxn>
              <a:cxn ang="0">
                <a:pos x="connsiteX1" y="connsiteY1"/>
              </a:cxn>
              <a:cxn ang="0">
                <a:pos x="connsiteX2" y="connsiteY2"/>
              </a:cxn>
              <a:cxn ang="0">
                <a:pos x="connsiteX3" y="connsiteY3"/>
              </a:cxn>
            </a:cxnLst>
            <a:rect l="l" t="t" r="r" b="b"/>
            <a:pathLst>
              <a:path w="4145872" h="4392427" fill="none" extrusionOk="0">
                <a:moveTo>
                  <a:pt x="0" y="4392427"/>
                </a:moveTo>
                <a:cubicBezTo>
                  <a:pt x="787213" y="2761394"/>
                  <a:pt x="1736530" y="931028"/>
                  <a:pt x="2072936" y="0"/>
                </a:cubicBezTo>
                <a:cubicBezTo>
                  <a:pt x="2498326" y="884692"/>
                  <a:pt x="3834264" y="3341249"/>
                  <a:pt x="4145872" y="4392427"/>
                </a:cubicBezTo>
                <a:cubicBezTo>
                  <a:pt x="2450176" y="4341484"/>
                  <a:pt x="998581" y="4347863"/>
                  <a:pt x="0" y="4392427"/>
                </a:cubicBezTo>
                <a:close/>
              </a:path>
              <a:path w="4145872" h="4392427" stroke="0" extrusionOk="0">
                <a:moveTo>
                  <a:pt x="0" y="4392427"/>
                </a:moveTo>
                <a:cubicBezTo>
                  <a:pt x="183256" y="3860927"/>
                  <a:pt x="1399646" y="1132990"/>
                  <a:pt x="2072936" y="0"/>
                </a:cubicBezTo>
                <a:cubicBezTo>
                  <a:pt x="2500466" y="1156125"/>
                  <a:pt x="3445551" y="2881582"/>
                  <a:pt x="4145872" y="4392427"/>
                </a:cubicBezTo>
                <a:cubicBezTo>
                  <a:pt x="2335578" y="4486797"/>
                  <a:pt x="1220290" y="4321140"/>
                  <a:pt x="0" y="4392427"/>
                </a:cubicBezTo>
                <a:close/>
              </a:path>
            </a:pathLst>
          </a:custGeom>
          <a:ln w="57150">
            <a:solidFill>
              <a:schemeClr val="tx1"/>
            </a:solidFill>
            <a:extLst>
              <a:ext uri="{C807C97D-BFC1-408E-A445-0C87EB9F89A2}">
                <ask:lineSketchStyleProps xmlns:ask="http://schemas.microsoft.com/office/drawing/2018/sketchyshapes" sd="2558659519">
                  <a:prstGeom prst="triangle">
                    <a:avLst/>
                  </a:prstGeom>
                  <ask:type>
                    <ask:lineSketchCurved/>
                  </ask:type>
                </ask:lineSketchStyleProps>
              </a:ext>
            </a:extLst>
          </a:ln>
          <a:effectLst>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54" name="Flowchart: Connector 253">
            <a:extLst>
              <a:ext uri="{FF2B5EF4-FFF2-40B4-BE49-F238E27FC236}">
                <a16:creationId xmlns:a16="http://schemas.microsoft.com/office/drawing/2014/main" id="{1E805DC8-7F49-F91B-CE2C-FE6BE482F7E1}"/>
              </a:ext>
            </a:extLst>
          </p:cNvPr>
          <p:cNvSpPr/>
          <p:nvPr/>
        </p:nvSpPr>
        <p:spPr>
          <a:xfrm>
            <a:off x="4918786" y="2850566"/>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255" name="Rectangle: Rounded Corners 254">
            <a:extLst>
              <a:ext uri="{FF2B5EF4-FFF2-40B4-BE49-F238E27FC236}">
                <a16:creationId xmlns:a16="http://schemas.microsoft.com/office/drawing/2014/main" id="{18083BE1-8498-5F24-5F14-74B5E74CFAAE}"/>
              </a:ext>
            </a:extLst>
          </p:cNvPr>
          <p:cNvSpPr/>
          <p:nvPr/>
        </p:nvSpPr>
        <p:spPr>
          <a:xfrm>
            <a:off x="1504952" y="2778001"/>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256" name="Rectangle: Rounded Corners 255">
            <a:extLst>
              <a:ext uri="{FF2B5EF4-FFF2-40B4-BE49-F238E27FC236}">
                <a16:creationId xmlns:a16="http://schemas.microsoft.com/office/drawing/2014/main" id="{5FFF4738-E38F-8F9A-B094-CCAC06AD3062}"/>
              </a:ext>
            </a:extLst>
          </p:cNvPr>
          <p:cNvSpPr/>
          <p:nvPr/>
        </p:nvSpPr>
        <p:spPr>
          <a:xfrm>
            <a:off x="1543052" y="3425701"/>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257" name="Rectangle: Rounded Corners 256">
            <a:extLst>
              <a:ext uri="{FF2B5EF4-FFF2-40B4-BE49-F238E27FC236}">
                <a16:creationId xmlns:a16="http://schemas.microsoft.com/office/drawing/2014/main" id="{5E311065-487E-D140-45D7-2AB8FD0F8001}"/>
              </a:ext>
            </a:extLst>
          </p:cNvPr>
          <p:cNvSpPr/>
          <p:nvPr/>
        </p:nvSpPr>
        <p:spPr>
          <a:xfrm>
            <a:off x="1504952" y="4101976"/>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258" name="Rectangle: Rounded Corners 257">
            <a:extLst>
              <a:ext uri="{FF2B5EF4-FFF2-40B4-BE49-F238E27FC236}">
                <a16:creationId xmlns:a16="http://schemas.microsoft.com/office/drawing/2014/main" id="{6BF4E3A3-A3FF-5AA1-7445-EEC15B2FD336}"/>
              </a:ext>
            </a:extLst>
          </p:cNvPr>
          <p:cNvSpPr/>
          <p:nvPr/>
        </p:nvSpPr>
        <p:spPr>
          <a:xfrm>
            <a:off x="8715669" y="2764863"/>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259" name="Rectangle: Rounded Corners 258">
            <a:extLst>
              <a:ext uri="{FF2B5EF4-FFF2-40B4-BE49-F238E27FC236}">
                <a16:creationId xmlns:a16="http://schemas.microsoft.com/office/drawing/2014/main" id="{4DA166AF-3C27-164A-3503-B6C4E94BD915}"/>
              </a:ext>
            </a:extLst>
          </p:cNvPr>
          <p:cNvSpPr/>
          <p:nvPr/>
        </p:nvSpPr>
        <p:spPr>
          <a:xfrm>
            <a:off x="8715668" y="3412563"/>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260" name="Rectangle: Rounded Corners 259">
            <a:extLst>
              <a:ext uri="{FF2B5EF4-FFF2-40B4-BE49-F238E27FC236}">
                <a16:creationId xmlns:a16="http://schemas.microsoft.com/office/drawing/2014/main" id="{A6041849-EAA1-A295-B999-9E1CFBAC11E1}"/>
              </a:ext>
            </a:extLst>
          </p:cNvPr>
          <p:cNvSpPr/>
          <p:nvPr/>
        </p:nvSpPr>
        <p:spPr>
          <a:xfrm>
            <a:off x="8715669" y="4088838"/>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261" name="Straight Arrow Connector 260">
            <a:extLst>
              <a:ext uri="{FF2B5EF4-FFF2-40B4-BE49-F238E27FC236}">
                <a16:creationId xmlns:a16="http://schemas.microsoft.com/office/drawing/2014/main" id="{F84B5D4F-8455-85DE-2B5F-E6E6D37A9754}"/>
              </a:ext>
            </a:extLst>
          </p:cNvPr>
          <p:cNvCxnSpPr>
            <a:cxnSpLocks/>
            <a:stCxn id="255" idx="3"/>
          </p:cNvCxnSpPr>
          <p:nvPr/>
        </p:nvCxnSpPr>
        <p:spPr>
          <a:xfrm>
            <a:off x="3034934" y="2998696"/>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2" name="Straight Arrow Connector 261">
            <a:extLst>
              <a:ext uri="{FF2B5EF4-FFF2-40B4-BE49-F238E27FC236}">
                <a16:creationId xmlns:a16="http://schemas.microsoft.com/office/drawing/2014/main" id="{CFF14C10-8837-C7AC-75C8-AAEB4A8FB70E}"/>
              </a:ext>
            </a:extLst>
          </p:cNvPr>
          <p:cNvCxnSpPr>
            <a:cxnSpLocks/>
            <a:stCxn id="256" idx="3"/>
          </p:cNvCxnSpPr>
          <p:nvPr/>
        </p:nvCxnSpPr>
        <p:spPr>
          <a:xfrm>
            <a:off x="3057173" y="3646396"/>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3" name="Straight Arrow Connector 262">
            <a:extLst>
              <a:ext uri="{FF2B5EF4-FFF2-40B4-BE49-F238E27FC236}">
                <a16:creationId xmlns:a16="http://schemas.microsoft.com/office/drawing/2014/main" id="{B9CFD713-FDD2-9FA1-11AC-9AD7A0EA9CC0}"/>
              </a:ext>
            </a:extLst>
          </p:cNvPr>
          <p:cNvCxnSpPr>
            <a:cxnSpLocks/>
            <a:stCxn id="257" idx="3"/>
          </p:cNvCxnSpPr>
          <p:nvPr/>
        </p:nvCxnSpPr>
        <p:spPr>
          <a:xfrm flipV="1">
            <a:off x="3057173" y="3880229"/>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4" name="Straight Arrow Connector 263">
            <a:extLst>
              <a:ext uri="{FF2B5EF4-FFF2-40B4-BE49-F238E27FC236}">
                <a16:creationId xmlns:a16="http://schemas.microsoft.com/office/drawing/2014/main" id="{052968AC-4734-2E48-4A1C-F99E1D634471}"/>
              </a:ext>
            </a:extLst>
          </p:cNvPr>
          <p:cNvCxnSpPr>
            <a:cxnSpLocks/>
            <a:endCxn id="258" idx="1"/>
          </p:cNvCxnSpPr>
          <p:nvPr/>
        </p:nvCxnSpPr>
        <p:spPr>
          <a:xfrm flipV="1">
            <a:off x="6871873" y="2985558"/>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5" name="Straight Arrow Connector 264">
            <a:extLst>
              <a:ext uri="{FF2B5EF4-FFF2-40B4-BE49-F238E27FC236}">
                <a16:creationId xmlns:a16="http://schemas.microsoft.com/office/drawing/2014/main" id="{48A16D83-2800-8ED7-4530-04518722F204}"/>
              </a:ext>
            </a:extLst>
          </p:cNvPr>
          <p:cNvCxnSpPr>
            <a:cxnSpLocks/>
            <a:endCxn id="259" idx="1"/>
          </p:cNvCxnSpPr>
          <p:nvPr/>
        </p:nvCxnSpPr>
        <p:spPr>
          <a:xfrm flipV="1">
            <a:off x="6905457" y="3633258"/>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6" name="Straight Arrow Connector 265">
            <a:extLst>
              <a:ext uri="{FF2B5EF4-FFF2-40B4-BE49-F238E27FC236}">
                <a16:creationId xmlns:a16="http://schemas.microsoft.com/office/drawing/2014/main" id="{29D40C7C-9A34-699A-CDDA-EF0EE3D2BFB1}"/>
              </a:ext>
            </a:extLst>
          </p:cNvPr>
          <p:cNvCxnSpPr>
            <a:cxnSpLocks/>
            <a:stCxn id="254" idx="6"/>
            <a:endCxn id="260" idx="1"/>
          </p:cNvCxnSpPr>
          <p:nvPr/>
        </p:nvCxnSpPr>
        <p:spPr>
          <a:xfrm>
            <a:off x="6871873" y="3787161"/>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267" name="Diamond 266">
            <a:extLst>
              <a:ext uri="{FF2B5EF4-FFF2-40B4-BE49-F238E27FC236}">
                <a16:creationId xmlns:a16="http://schemas.microsoft.com/office/drawing/2014/main" id="{0A1830E2-9757-E2FF-7D5D-2358B107A26C}"/>
              </a:ext>
            </a:extLst>
          </p:cNvPr>
          <p:cNvSpPr/>
          <p:nvPr/>
        </p:nvSpPr>
        <p:spPr>
          <a:xfrm>
            <a:off x="3286126" y="2974391"/>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8" name="Diamond 267">
            <a:extLst>
              <a:ext uri="{FF2B5EF4-FFF2-40B4-BE49-F238E27FC236}">
                <a16:creationId xmlns:a16="http://schemas.microsoft.com/office/drawing/2014/main" id="{7040FA36-9A3E-D915-AADE-216BE640492D}"/>
              </a:ext>
            </a:extLst>
          </p:cNvPr>
          <p:cNvSpPr/>
          <p:nvPr/>
        </p:nvSpPr>
        <p:spPr>
          <a:xfrm>
            <a:off x="3286125" y="3479719"/>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9" name="Diamond 268">
            <a:extLst>
              <a:ext uri="{FF2B5EF4-FFF2-40B4-BE49-F238E27FC236}">
                <a16:creationId xmlns:a16="http://schemas.microsoft.com/office/drawing/2014/main" id="{AD4D3265-0B1C-A159-3E13-697B781CF4E8}"/>
              </a:ext>
            </a:extLst>
          </p:cNvPr>
          <p:cNvSpPr/>
          <p:nvPr/>
        </p:nvSpPr>
        <p:spPr>
          <a:xfrm>
            <a:off x="3286126" y="4025563"/>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0" name="Diamond 269">
            <a:extLst>
              <a:ext uri="{FF2B5EF4-FFF2-40B4-BE49-F238E27FC236}">
                <a16:creationId xmlns:a16="http://schemas.microsoft.com/office/drawing/2014/main" id="{6FEDDA21-3FF4-BF1F-986A-75E906CDCB52}"/>
              </a:ext>
            </a:extLst>
          </p:cNvPr>
          <p:cNvSpPr/>
          <p:nvPr/>
        </p:nvSpPr>
        <p:spPr>
          <a:xfrm rot="1240007">
            <a:off x="3894053" y="3225302"/>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1" name="Diamond 270">
            <a:extLst>
              <a:ext uri="{FF2B5EF4-FFF2-40B4-BE49-F238E27FC236}">
                <a16:creationId xmlns:a16="http://schemas.microsoft.com/office/drawing/2014/main" id="{8FFA12A3-BFEA-C93B-EC85-C54FE26DAC51}"/>
              </a:ext>
            </a:extLst>
          </p:cNvPr>
          <p:cNvSpPr/>
          <p:nvPr/>
        </p:nvSpPr>
        <p:spPr>
          <a:xfrm rot="986398">
            <a:off x="3952630" y="3591379"/>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2" name="Diamond 271">
            <a:extLst>
              <a:ext uri="{FF2B5EF4-FFF2-40B4-BE49-F238E27FC236}">
                <a16:creationId xmlns:a16="http://schemas.microsoft.com/office/drawing/2014/main" id="{FB60C7D8-B20B-2FE5-8233-9DF0FC1BDAB9}"/>
              </a:ext>
            </a:extLst>
          </p:cNvPr>
          <p:cNvSpPr/>
          <p:nvPr/>
        </p:nvSpPr>
        <p:spPr>
          <a:xfrm rot="238154">
            <a:off x="3923508" y="3940472"/>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3" name="Diamond 272">
            <a:extLst>
              <a:ext uri="{FF2B5EF4-FFF2-40B4-BE49-F238E27FC236}">
                <a16:creationId xmlns:a16="http://schemas.microsoft.com/office/drawing/2014/main" id="{4BCC601F-BA66-4076-1479-EC9227EF7912}"/>
              </a:ext>
            </a:extLst>
          </p:cNvPr>
          <p:cNvSpPr/>
          <p:nvPr/>
        </p:nvSpPr>
        <p:spPr>
          <a:xfrm>
            <a:off x="8013140" y="2974391"/>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4" name="Diamond 273">
            <a:extLst>
              <a:ext uri="{FF2B5EF4-FFF2-40B4-BE49-F238E27FC236}">
                <a16:creationId xmlns:a16="http://schemas.microsoft.com/office/drawing/2014/main" id="{C60A7FFF-32D0-96D8-AD18-657109ABD628}"/>
              </a:ext>
            </a:extLst>
          </p:cNvPr>
          <p:cNvSpPr/>
          <p:nvPr/>
        </p:nvSpPr>
        <p:spPr>
          <a:xfrm>
            <a:off x="8013139" y="3479719"/>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5" name="Diamond 274">
            <a:extLst>
              <a:ext uri="{FF2B5EF4-FFF2-40B4-BE49-F238E27FC236}">
                <a16:creationId xmlns:a16="http://schemas.microsoft.com/office/drawing/2014/main" id="{D198E92E-3EB1-5974-DB95-7AFBDD73DBA3}"/>
              </a:ext>
            </a:extLst>
          </p:cNvPr>
          <p:cNvSpPr/>
          <p:nvPr/>
        </p:nvSpPr>
        <p:spPr>
          <a:xfrm>
            <a:off x="8013140" y="4025563"/>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6" name="Diamond 275">
            <a:extLst>
              <a:ext uri="{FF2B5EF4-FFF2-40B4-BE49-F238E27FC236}">
                <a16:creationId xmlns:a16="http://schemas.microsoft.com/office/drawing/2014/main" id="{FDF7BC8A-C6A0-1403-1095-D2C7A64240AC}"/>
              </a:ext>
            </a:extLst>
          </p:cNvPr>
          <p:cNvSpPr/>
          <p:nvPr/>
        </p:nvSpPr>
        <p:spPr>
          <a:xfrm rot="739335">
            <a:off x="7517065" y="3214331"/>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7" name="Diamond 276">
            <a:extLst>
              <a:ext uri="{FF2B5EF4-FFF2-40B4-BE49-F238E27FC236}">
                <a16:creationId xmlns:a16="http://schemas.microsoft.com/office/drawing/2014/main" id="{3EF02EE7-E0D6-6447-714A-14C35225C6FD}"/>
              </a:ext>
            </a:extLst>
          </p:cNvPr>
          <p:cNvSpPr/>
          <p:nvPr/>
        </p:nvSpPr>
        <p:spPr>
          <a:xfrm rot="986398">
            <a:off x="7479355" y="3574486"/>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8" name="Diamond 277">
            <a:extLst>
              <a:ext uri="{FF2B5EF4-FFF2-40B4-BE49-F238E27FC236}">
                <a16:creationId xmlns:a16="http://schemas.microsoft.com/office/drawing/2014/main" id="{D4026695-89F1-4DD1-2661-28BE688F4607}"/>
              </a:ext>
            </a:extLst>
          </p:cNvPr>
          <p:cNvSpPr/>
          <p:nvPr/>
        </p:nvSpPr>
        <p:spPr>
          <a:xfrm rot="238154">
            <a:off x="7450233" y="3923579"/>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9" name="TextBox 278">
            <a:extLst>
              <a:ext uri="{FF2B5EF4-FFF2-40B4-BE49-F238E27FC236}">
                <a16:creationId xmlns:a16="http://schemas.microsoft.com/office/drawing/2014/main" id="{C01BD76D-A760-61ED-39DE-B0822D620CFE}"/>
              </a:ext>
            </a:extLst>
          </p:cNvPr>
          <p:cNvSpPr txBox="1"/>
          <p:nvPr/>
        </p:nvSpPr>
        <p:spPr>
          <a:xfrm>
            <a:off x="4797715" y="3425701"/>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Sanctioned</a:t>
            </a:r>
          </a:p>
          <a:p>
            <a:pPr algn="ctr"/>
            <a:r>
              <a:rPr lang="en-US" sz="2400" dirty="0">
                <a:latin typeface="MV Boli" panose="02000500030200090000" pitchFamily="2" charset="0"/>
                <a:cs typeface="MV Boli" panose="02000500030200090000" pitchFamily="2" charset="0"/>
              </a:rPr>
              <a:t>Transaction</a:t>
            </a:r>
          </a:p>
        </p:txBody>
      </p:sp>
      <p:sp>
        <p:nvSpPr>
          <p:cNvPr id="280" name="Flowchart: Connector 279">
            <a:extLst>
              <a:ext uri="{FF2B5EF4-FFF2-40B4-BE49-F238E27FC236}">
                <a16:creationId xmlns:a16="http://schemas.microsoft.com/office/drawing/2014/main" id="{E67BA0C5-6C63-9A10-AA96-641EA270EC78}"/>
              </a:ext>
            </a:extLst>
          </p:cNvPr>
          <p:cNvSpPr/>
          <p:nvPr/>
        </p:nvSpPr>
        <p:spPr>
          <a:xfrm>
            <a:off x="4918785" y="2850566"/>
            <a:ext cx="1953087" cy="1873189"/>
          </a:xfrm>
          <a:custGeom>
            <a:avLst/>
            <a:gdLst>
              <a:gd name="connsiteX0" fmla="*/ 0 w 1953087"/>
              <a:gd name="connsiteY0" fmla="*/ 936595 h 1873189"/>
              <a:gd name="connsiteX1" fmla="*/ 976544 w 1953087"/>
              <a:gd name="connsiteY1" fmla="*/ 0 h 1873189"/>
              <a:gd name="connsiteX2" fmla="*/ 1953088 w 1953087"/>
              <a:gd name="connsiteY2" fmla="*/ 936595 h 1873189"/>
              <a:gd name="connsiteX3" fmla="*/ 976544 w 1953087"/>
              <a:gd name="connsiteY3" fmla="*/ 1873190 h 1873189"/>
              <a:gd name="connsiteX4" fmla="*/ 0 w 1953087"/>
              <a:gd name="connsiteY4" fmla="*/ 936595 h 187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087" h="1873189" fill="none" extrusionOk="0">
                <a:moveTo>
                  <a:pt x="0" y="936595"/>
                </a:moveTo>
                <a:cubicBezTo>
                  <a:pt x="41861" y="323041"/>
                  <a:pt x="431497" y="-12583"/>
                  <a:pt x="976544" y="0"/>
                </a:cubicBezTo>
                <a:cubicBezTo>
                  <a:pt x="1514896" y="-18425"/>
                  <a:pt x="1951807" y="395254"/>
                  <a:pt x="1953088" y="936595"/>
                </a:cubicBezTo>
                <a:cubicBezTo>
                  <a:pt x="1885134" y="1531365"/>
                  <a:pt x="1521027" y="1881161"/>
                  <a:pt x="976544" y="1873190"/>
                </a:cubicBezTo>
                <a:cubicBezTo>
                  <a:pt x="443746" y="1870112"/>
                  <a:pt x="6179" y="1443041"/>
                  <a:pt x="0" y="936595"/>
                </a:cubicBezTo>
                <a:close/>
              </a:path>
              <a:path w="1953087" h="1873189" stroke="0" extrusionOk="0">
                <a:moveTo>
                  <a:pt x="0" y="936595"/>
                </a:moveTo>
                <a:cubicBezTo>
                  <a:pt x="-75129" y="449783"/>
                  <a:pt x="529408" y="46616"/>
                  <a:pt x="976544" y="0"/>
                </a:cubicBezTo>
                <a:cubicBezTo>
                  <a:pt x="1516892" y="-60368"/>
                  <a:pt x="2019490" y="472312"/>
                  <a:pt x="1953088" y="936595"/>
                </a:cubicBezTo>
                <a:cubicBezTo>
                  <a:pt x="1989260" y="1433978"/>
                  <a:pt x="1448686" y="1810234"/>
                  <a:pt x="976544" y="1873190"/>
                </a:cubicBezTo>
                <a:cubicBezTo>
                  <a:pt x="412640" y="1844583"/>
                  <a:pt x="-2412" y="1472163"/>
                  <a:pt x="0" y="936595"/>
                </a:cubicBezTo>
                <a:close/>
              </a:path>
            </a:pathLst>
          </a:custGeom>
          <a:ln w="57150">
            <a:solidFill>
              <a:schemeClr val="tx1"/>
            </a:solidFill>
            <a:extLst>
              <a:ext uri="{C807C97D-BFC1-408E-A445-0C87EB9F89A2}">
                <ask:lineSketchStyleProps xmlns:ask="http://schemas.microsoft.com/office/drawing/2018/sketchyshapes" sd="3446206336">
                  <a:prstGeom prst="flowChartConnector">
                    <a:avLst/>
                  </a:prstGeom>
                  <ask:type>
                    <ask:lineSketchCurved/>
                  </ask:type>
                </ask:lineSketchStyleProps>
              </a:ext>
            </a:extLst>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dirty="0">
              <a:latin typeface="MV Boli" panose="02000500030200090000" pitchFamily="2" charset="0"/>
              <a:cs typeface="MV Boli" panose="02000500030200090000" pitchFamily="2" charset="0"/>
            </a:endParaRPr>
          </a:p>
        </p:txBody>
      </p:sp>
      <p:sp>
        <p:nvSpPr>
          <p:cNvPr id="281" name="Rectangle: Rounded Corners 280">
            <a:extLst>
              <a:ext uri="{FF2B5EF4-FFF2-40B4-BE49-F238E27FC236}">
                <a16:creationId xmlns:a16="http://schemas.microsoft.com/office/drawing/2014/main" id="{00635FA9-8D4E-2AFA-9A83-55EF7DEB0272}"/>
              </a:ext>
            </a:extLst>
          </p:cNvPr>
          <p:cNvSpPr/>
          <p:nvPr/>
        </p:nvSpPr>
        <p:spPr>
          <a:xfrm>
            <a:off x="1504951" y="2778001"/>
            <a:ext cx="1529982"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People</a:t>
            </a:r>
            <a:endParaRPr lang="en-US" dirty="0">
              <a:latin typeface="MV Boli" panose="02000500030200090000" pitchFamily="2" charset="0"/>
              <a:cs typeface="MV Boli" panose="02000500030200090000" pitchFamily="2" charset="0"/>
            </a:endParaRPr>
          </a:p>
        </p:txBody>
      </p:sp>
      <p:sp>
        <p:nvSpPr>
          <p:cNvPr id="282" name="Rectangle: Rounded Corners 281">
            <a:extLst>
              <a:ext uri="{FF2B5EF4-FFF2-40B4-BE49-F238E27FC236}">
                <a16:creationId xmlns:a16="http://schemas.microsoft.com/office/drawing/2014/main" id="{A451D4CE-87C7-36E7-A3E2-5204C36B9076}"/>
              </a:ext>
            </a:extLst>
          </p:cNvPr>
          <p:cNvSpPr/>
          <p:nvPr/>
        </p:nvSpPr>
        <p:spPr>
          <a:xfrm>
            <a:off x="1543051" y="3425701"/>
            <a:ext cx="15141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Processes</a:t>
            </a:r>
            <a:endParaRPr lang="en-US" sz="2400" dirty="0">
              <a:latin typeface="MV Boli" panose="02000500030200090000" pitchFamily="2" charset="0"/>
              <a:cs typeface="MV Boli" panose="02000500030200090000" pitchFamily="2" charset="0"/>
            </a:endParaRPr>
          </a:p>
        </p:txBody>
      </p:sp>
      <p:sp>
        <p:nvSpPr>
          <p:cNvPr id="283" name="Rectangle: Rounded Corners 282">
            <a:extLst>
              <a:ext uri="{FF2B5EF4-FFF2-40B4-BE49-F238E27FC236}">
                <a16:creationId xmlns:a16="http://schemas.microsoft.com/office/drawing/2014/main" id="{69C20238-59E7-95F4-3373-E1EF58F8430D}"/>
              </a:ext>
            </a:extLst>
          </p:cNvPr>
          <p:cNvSpPr/>
          <p:nvPr/>
        </p:nvSpPr>
        <p:spPr>
          <a:xfrm>
            <a:off x="1504951" y="4101976"/>
            <a:ext cx="1552221" cy="44138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Technology</a:t>
            </a:r>
            <a:endParaRPr lang="en-US" sz="2400" dirty="0">
              <a:latin typeface="MV Boli" panose="02000500030200090000" pitchFamily="2" charset="0"/>
              <a:cs typeface="MV Boli" panose="02000500030200090000" pitchFamily="2" charset="0"/>
            </a:endParaRPr>
          </a:p>
        </p:txBody>
      </p:sp>
      <p:sp>
        <p:nvSpPr>
          <p:cNvPr id="284" name="Rectangle: Rounded Corners 283">
            <a:extLst>
              <a:ext uri="{FF2B5EF4-FFF2-40B4-BE49-F238E27FC236}">
                <a16:creationId xmlns:a16="http://schemas.microsoft.com/office/drawing/2014/main" id="{30A54990-35B7-B7A9-A8DC-C7B66EDF97CA}"/>
              </a:ext>
            </a:extLst>
          </p:cNvPr>
          <p:cNvSpPr/>
          <p:nvPr/>
        </p:nvSpPr>
        <p:spPr>
          <a:xfrm>
            <a:off x="8715668" y="2764863"/>
            <a:ext cx="1693864"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Tactical</a:t>
            </a:r>
            <a:endParaRPr lang="en-US" sz="2400" dirty="0">
              <a:latin typeface="MV Boli" panose="02000500030200090000" pitchFamily="2" charset="0"/>
              <a:cs typeface="MV Boli" panose="02000500030200090000" pitchFamily="2" charset="0"/>
            </a:endParaRPr>
          </a:p>
        </p:txBody>
      </p:sp>
      <p:sp>
        <p:nvSpPr>
          <p:cNvPr id="285" name="Rectangle: Rounded Corners 284">
            <a:extLst>
              <a:ext uri="{FF2B5EF4-FFF2-40B4-BE49-F238E27FC236}">
                <a16:creationId xmlns:a16="http://schemas.microsoft.com/office/drawing/2014/main" id="{BEE06B99-9B3C-B85E-A0A7-3EEE2300B745}"/>
              </a:ext>
            </a:extLst>
          </p:cNvPr>
          <p:cNvSpPr/>
          <p:nvPr/>
        </p:nvSpPr>
        <p:spPr>
          <a:xfrm>
            <a:off x="8715667" y="3412563"/>
            <a:ext cx="1693863"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Strategic</a:t>
            </a:r>
          </a:p>
        </p:txBody>
      </p:sp>
      <p:sp>
        <p:nvSpPr>
          <p:cNvPr id="286" name="Rectangle: Rounded Corners 285">
            <a:extLst>
              <a:ext uri="{FF2B5EF4-FFF2-40B4-BE49-F238E27FC236}">
                <a16:creationId xmlns:a16="http://schemas.microsoft.com/office/drawing/2014/main" id="{8C388E21-0A10-48A0-B78E-9D86FCE53362}"/>
              </a:ext>
            </a:extLst>
          </p:cNvPr>
          <p:cNvSpPr/>
          <p:nvPr/>
        </p:nvSpPr>
        <p:spPr>
          <a:xfrm>
            <a:off x="8715668" y="4088838"/>
            <a:ext cx="1693862" cy="44138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MV Boli" panose="02000500030200090000" pitchFamily="2" charset="0"/>
                <a:cs typeface="MV Boli" panose="02000500030200090000" pitchFamily="2" charset="0"/>
              </a:rPr>
              <a:t>Remediation</a:t>
            </a:r>
          </a:p>
        </p:txBody>
      </p:sp>
      <p:cxnSp>
        <p:nvCxnSpPr>
          <p:cNvPr id="287" name="Straight Arrow Connector 286">
            <a:extLst>
              <a:ext uri="{FF2B5EF4-FFF2-40B4-BE49-F238E27FC236}">
                <a16:creationId xmlns:a16="http://schemas.microsoft.com/office/drawing/2014/main" id="{6DD41502-6FBC-EF26-4B7C-F4E1CE04F6FE}"/>
              </a:ext>
            </a:extLst>
          </p:cNvPr>
          <p:cNvCxnSpPr>
            <a:cxnSpLocks/>
            <a:stCxn id="281" idx="3"/>
          </p:cNvCxnSpPr>
          <p:nvPr/>
        </p:nvCxnSpPr>
        <p:spPr>
          <a:xfrm>
            <a:off x="3034933" y="2998696"/>
            <a:ext cx="1883852" cy="634561"/>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88" name="Straight Arrow Connector 287">
            <a:extLst>
              <a:ext uri="{FF2B5EF4-FFF2-40B4-BE49-F238E27FC236}">
                <a16:creationId xmlns:a16="http://schemas.microsoft.com/office/drawing/2014/main" id="{43351330-7494-74C5-02AD-B92A8C648F27}"/>
              </a:ext>
            </a:extLst>
          </p:cNvPr>
          <p:cNvCxnSpPr>
            <a:cxnSpLocks/>
            <a:stCxn id="282" idx="3"/>
          </p:cNvCxnSpPr>
          <p:nvPr/>
        </p:nvCxnSpPr>
        <p:spPr>
          <a:xfrm>
            <a:off x="3057172" y="3646396"/>
            <a:ext cx="1819629" cy="87406"/>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89" name="Straight Arrow Connector 288">
            <a:extLst>
              <a:ext uri="{FF2B5EF4-FFF2-40B4-BE49-F238E27FC236}">
                <a16:creationId xmlns:a16="http://schemas.microsoft.com/office/drawing/2014/main" id="{ACF9771E-1B18-7A57-B1E4-AEA7DBA2C624}"/>
              </a:ext>
            </a:extLst>
          </p:cNvPr>
          <p:cNvCxnSpPr>
            <a:cxnSpLocks/>
            <a:stCxn id="283" idx="3"/>
          </p:cNvCxnSpPr>
          <p:nvPr/>
        </p:nvCxnSpPr>
        <p:spPr>
          <a:xfrm flipV="1">
            <a:off x="3057172" y="3880229"/>
            <a:ext cx="1819629" cy="442442"/>
          </a:xfrm>
          <a:prstGeom prst="straightConnector1">
            <a:avLst/>
          </a:prstGeom>
          <a:ln w="9525" cap="flat" cmpd="sng" algn="ctr">
            <a:solidFill>
              <a:schemeClr val="tx1"/>
            </a:solidFill>
            <a:prstDash val="solid"/>
            <a:round/>
            <a:headEnd type="none" w="med" len="med"/>
            <a:tailEnd type="arrow" w="med" len="med"/>
          </a:ln>
          <a:effectLst>
            <a:glow rad="139700">
              <a:schemeClr val="accent3">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0" name="Straight Arrow Connector 289">
            <a:extLst>
              <a:ext uri="{FF2B5EF4-FFF2-40B4-BE49-F238E27FC236}">
                <a16:creationId xmlns:a16="http://schemas.microsoft.com/office/drawing/2014/main" id="{062D0F7E-BB1F-7680-B196-09403B70264D}"/>
              </a:ext>
            </a:extLst>
          </p:cNvPr>
          <p:cNvCxnSpPr>
            <a:cxnSpLocks/>
            <a:endCxn id="284" idx="1"/>
          </p:cNvCxnSpPr>
          <p:nvPr/>
        </p:nvCxnSpPr>
        <p:spPr>
          <a:xfrm flipV="1">
            <a:off x="6871872" y="2985558"/>
            <a:ext cx="1843796" cy="647699"/>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1" name="Straight Arrow Connector 290">
            <a:extLst>
              <a:ext uri="{FF2B5EF4-FFF2-40B4-BE49-F238E27FC236}">
                <a16:creationId xmlns:a16="http://schemas.microsoft.com/office/drawing/2014/main" id="{A98F1B39-D3E0-9DDD-9BD2-860A98D154E6}"/>
              </a:ext>
            </a:extLst>
          </p:cNvPr>
          <p:cNvCxnSpPr>
            <a:cxnSpLocks/>
            <a:endCxn id="285" idx="1"/>
          </p:cNvCxnSpPr>
          <p:nvPr/>
        </p:nvCxnSpPr>
        <p:spPr>
          <a:xfrm flipV="1">
            <a:off x="6905456" y="3633258"/>
            <a:ext cx="1810211" cy="93176"/>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2" name="Straight Arrow Connector 291">
            <a:extLst>
              <a:ext uri="{FF2B5EF4-FFF2-40B4-BE49-F238E27FC236}">
                <a16:creationId xmlns:a16="http://schemas.microsoft.com/office/drawing/2014/main" id="{FB2D6A41-7DBE-B990-3F1A-6CF7516EC106}"/>
              </a:ext>
            </a:extLst>
          </p:cNvPr>
          <p:cNvCxnSpPr>
            <a:cxnSpLocks/>
            <a:stCxn id="280" idx="6"/>
            <a:endCxn id="286" idx="1"/>
          </p:cNvCxnSpPr>
          <p:nvPr/>
        </p:nvCxnSpPr>
        <p:spPr>
          <a:xfrm>
            <a:off x="6871872" y="3787161"/>
            <a:ext cx="1843796" cy="522372"/>
          </a:xfrm>
          <a:prstGeom prst="straightConnector1">
            <a:avLst/>
          </a:prstGeom>
          <a:ln w="9525" cap="flat" cmpd="sng" algn="ctr">
            <a:solidFill>
              <a:schemeClr val="tx1"/>
            </a:solidFill>
            <a:prstDash val="solid"/>
            <a:round/>
            <a:headEnd type="none" w="med" len="med"/>
            <a:tailEnd type="arrow" w="med" len="med"/>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293" name="Diamond 292">
            <a:extLst>
              <a:ext uri="{FF2B5EF4-FFF2-40B4-BE49-F238E27FC236}">
                <a16:creationId xmlns:a16="http://schemas.microsoft.com/office/drawing/2014/main" id="{E57ECCB8-3933-4C3B-04DD-A4D4C43717D7}"/>
              </a:ext>
            </a:extLst>
          </p:cNvPr>
          <p:cNvSpPr/>
          <p:nvPr/>
        </p:nvSpPr>
        <p:spPr>
          <a:xfrm>
            <a:off x="3286125" y="2974391"/>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4" name="Diamond 293">
            <a:extLst>
              <a:ext uri="{FF2B5EF4-FFF2-40B4-BE49-F238E27FC236}">
                <a16:creationId xmlns:a16="http://schemas.microsoft.com/office/drawing/2014/main" id="{8B535C40-9F19-A616-4DDF-97546C1983B4}"/>
              </a:ext>
            </a:extLst>
          </p:cNvPr>
          <p:cNvSpPr/>
          <p:nvPr/>
        </p:nvSpPr>
        <p:spPr>
          <a:xfrm>
            <a:off x="3286124" y="3479719"/>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5" name="Diamond 294">
            <a:extLst>
              <a:ext uri="{FF2B5EF4-FFF2-40B4-BE49-F238E27FC236}">
                <a16:creationId xmlns:a16="http://schemas.microsoft.com/office/drawing/2014/main" id="{867010F1-E0E8-6BD7-AF6F-31629FAA5DF5}"/>
              </a:ext>
            </a:extLst>
          </p:cNvPr>
          <p:cNvSpPr/>
          <p:nvPr/>
        </p:nvSpPr>
        <p:spPr>
          <a:xfrm>
            <a:off x="3286125" y="4025563"/>
            <a:ext cx="400051" cy="355686"/>
          </a:xfrm>
          <a:prstGeom prst="diamond">
            <a:avLst/>
          </a:prstGeom>
          <a:solidFill>
            <a:schemeClr val="accent3">
              <a:lumMod val="40000"/>
              <a:lumOff val="6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6" name="Diamond 295">
            <a:extLst>
              <a:ext uri="{FF2B5EF4-FFF2-40B4-BE49-F238E27FC236}">
                <a16:creationId xmlns:a16="http://schemas.microsoft.com/office/drawing/2014/main" id="{95A46DD0-F8ED-7108-372B-BA3F0C813259}"/>
              </a:ext>
            </a:extLst>
          </p:cNvPr>
          <p:cNvSpPr/>
          <p:nvPr/>
        </p:nvSpPr>
        <p:spPr>
          <a:xfrm rot="1240007">
            <a:off x="3894052" y="3225302"/>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7" name="Diamond 296">
            <a:extLst>
              <a:ext uri="{FF2B5EF4-FFF2-40B4-BE49-F238E27FC236}">
                <a16:creationId xmlns:a16="http://schemas.microsoft.com/office/drawing/2014/main" id="{FCE3DE68-39A6-6424-213F-3F58091B70C5}"/>
              </a:ext>
            </a:extLst>
          </p:cNvPr>
          <p:cNvSpPr/>
          <p:nvPr/>
        </p:nvSpPr>
        <p:spPr>
          <a:xfrm rot="986398">
            <a:off x="3952629" y="3591379"/>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8" name="Diamond 297">
            <a:extLst>
              <a:ext uri="{FF2B5EF4-FFF2-40B4-BE49-F238E27FC236}">
                <a16:creationId xmlns:a16="http://schemas.microsoft.com/office/drawing/2014/main" id="{9AE6AE68-C132-9C58-DFB9-584404D5F171}"/>
              </a:ext>
            </a:extLst>
          </p:cNvPr>
          <p:cNvSpPr/>
          <p:nvPr/>
        </p:nvSpPr>
        <p:spPr>
          <a:xfrm rot="238154">
            <a:off x="3923507" y="3940472"/>
            <a:ext cx="330202" cy="253500"/>
          </a:xfrm>
          <a:prstGeom prst="diamond">
            <a:avLst/>
          </a:prstGeom>
          <a:solidFill>
            <a:schemeClr val="accent3">
              <a:lumMod val="60000"/>
              <a:lumOff val="40000"/>
            </a:schemeClr>
          </a:solidFill>
          <a:effectLst>
            <a:glow rad="139700">
              <a:schemeClr val="accent3">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9" name="Diamond 298">
            <a:extLst>
              <a:ext uri="{FF2B5EF4-FFF2-40B4-BE49-F238E27FC236}">
                <a16:creationId xmlns:a16="http://schemas.microsoft.com/office/drawing/2014/main" id="{6AA1C90C-5490-94A6-2171-2A05F6716DFF}"/>
              </a:ext>
            </a:extLst>
          </p:cNvPr>
          <p:cNvSpPr/>
          <p:nvPr/>
        </p:nvSpPr>
        <p:spPr>
          <a:xfrm>
            <a:off x="8013139" y="2974391"/>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0" name="Diamond 299">
            <a:extLst>
              <a:ext uri="{FF2B5EF4-FFF2-40B4-BE49-F238E27FC236}">
                <a16:creationId xmlns:a16="http://schemas.microsoft.com/office/drawing/2014/main" id="{5FAB4C25-0EF0-17DB-09DC-8FA0612972E6}"/>
              </a:ext>
            </a:extLst>
          </p:cNvPr>
          <p:cNvSpPr/>
          <p:nvPr/>
        </p:nvSpPr>
        <p:spPr>
          <a:xfrm>
            <a:off x="8013138" y="3479719"/>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1" name="Diamond 300">
            <a:extLst>
              <a:ext uri="{FF2B5EF4-FFF2-40B4-BE49-F238E27FC236}">
                <a16:creationId xmlns:a16="http://schemas.microsoft.com/office/drawing/2014/main" id="{81D88477-C0F6-53D3-09E0-3397FEF3CF7E}"/>
              </a:ext>
            </a:extLst>
          </p:cNvPr>
          <p:cNvSpPr/>
          <p:nvPr/>
        </p:nvSpPr>
        <p:spPr>
          <a:xfrm>
            <a:off x="8013139" y="4025563"/>
            <a:ext cx="400051" cy="355686"/>
          </a:xfrm>
          <a:prstGeom prst="diamond">
            <a:avLst/>
          </a:prstGeom>
          <a:solidFill>
            <a:schemeClr val="accent2">
              <a:lumMod val="60000"/>
              <a:lumOff val="40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2" name="Diamond 301">
            <a:extLst>
              <a:ext uri="{FF2B5EF4-FFF2-40B4-BE49-F238E27FC236}">
                <a16:creationId xmlns:a16="http://schemas.microsoft.com/office/drawing/2014/main" id="{EA888336-0699-CC23-39A8-8C2A4957D3F9}"/>
              </a:ext>
            </a:extLst>
          </p:cNvPr>
          <p:cNvSpPr/>
          <p:nvPr/>
        </p:nvSpPr>
        <p:spPr>
          <a:xfrm rot="739335">
            <a:off x="7517064" y="3214331"/>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3" name="Diamond 302">
            <a:extLst>
              <a:ext uri="{FF2B5EF4-FFF2-40B4-BE49-F238E27FC236}">
                <a16:creationId xmlns:a16="http://schemas.microsoft.com/office/drawing/2014/main" id="{E88432F7-790E-8F29-FC93-120977B95CA0}"/>
              </a:ext>
            </a:extLst>
          </p:cNvPr>
          <p:cNvSpPr/>
          <p:nvPr/>
        </p:nvSpPr>
        <p:spPr>
          <a:xfrm rot="986398">
            <a:off x="7479354" y="3574486"/>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4" name="Diamond 303">
            <a:extLst>
              <a:ext uri="{FF2B5EF4-FFF2-40B4-BE49-F238E27FC236}">
                <a16:creationId xmlns:a16="http://schemas.microsoft.com/office/drawing/2014/main" id="{C377F4D4-1311-F336-2390-EB5B71E22301}"/>
              </a:ext>
            </a:extLst>
          </p:cNvPr>
          <p:cNvSpPr/>
          <p:nvPr/>
        </p:nvSpPr>
        <p:spPr>
          <a:xfrm rot="238154">
            <a:off x="7450232" y="3923579"/>
            <a:ext cx="330202" cy="253500"/>
          </a:xfrm>
          <a:prstGeom prst="diamond">
            <a:avLst/>
          </a:prstGeom>
          <a:solidFill>
            <a:schemeClr val="accent2">
              <a:lumMod val="75000"/>
            </a:schemeClr>
          </a:solidFill>
          <a:ln>
            <a:solidFill>
              <a:schemeClr val="accent2">
                <a:lumMod val="50000"/>
              </a:schemeClr>
            </a:solidFill>
          </a:ln>
          <a:effectLst>
            <a:glow rad="139700">
              <a:schemeClr val="accent2">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5" name="TextBox 304">
            <a:extLst>
              <a:ext uri="{FF2B5EF4-FFF2-40B4-BE49-F238E27FC236}">
                <a16:creationId xmlns:a16="http://schemas.microsoft.com/office/drawing/2014/main" id="{77C8CFA0-F43C-0EAB-2241-61166F87237C}"/>
              </a:ext>
            </a:extLst>
          </p:cNvPr>
          <p:cNvSpPr txBox="1"/>
          <p:nvPr/>
        </p:nvSpPr>
        <p:spPr>
          <a:xfrm>
            <a:off x="4797714" y="3425701"/>
            <a:ext cx="2048533" cy="830997"/>
          </a:xfrm>
          <a:prstGeom prst="rect">
            <a:avLst/>
          </a:prstGeom>
          <a:noFill/>
        </p:spPr>
        <p:txBody>
          <a:bodyPr wrap="square" rtlCol="0">
            <a:spAutoFit/>
          </a:bodyPr>
          <a:lstStyle/>
          <a:p>
            <a:pPr algn="ctr"/>
            <a:r>
              <a:rPr lang="en-US" sz="2400" dirty="0">
                <a:latin typeface="MV Boli" panose="02000500030200090000" pitchFamily="2" charset="0"/>
                <a:cs typeface="MV Boli" panose="02000500030200090000" pitchFamily="2" charset="0"/>
              </a:rPr>
              <a:t>Hazardous</a:t>
            </a:r>
          </a:p>
          <a:p>
            <a:pPr algn="ctr"/>
            <a:r>
              <a:rPr lang="en-US" sz="2400" dirty="0">
                <a:latin typeface="MV Boli" panose="02000500030200090000" pitchFamily="2" charset="0"/>
                <a:cs typeface="MV Boli" panose="02000500030200090000" pitchFamily="2" charset="0"/>
              </a:rPr>
              <a:t>Event</a:t>
            </a:r>
          </a:p>
        </p:txBody>
      </p:sp>
    </p:spTree>
    <p:extLst>
      <p:ext uri="{BB962C8B-B14F-4D97-AF65-F5344CB8AC3E}">
        <p14:creationId xmlns:p14="http://schemas.microsoft.com/office/powerpoint/2010/main" val="176201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dirty="0"/>
              <a:t>07/27/2022</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pic>
        <p:nvPicPr>
          <p:cNvPr id="155" name="Picture Placeholder 11" descr="Data Background">
            <a:extLst>
              <a:ext uri="{FF2B5EF4-FFF2-40B4-BE49-F238E27FC236}">
                <a16:creationId xmlns:a16="http://schemas.microsoft.com/office/drawing/2014/main" id="{41B8DCBD-1457-2F94-2AC5-AA9411AC845A}"/>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80974" y="1143341"/>
            <a:ext cx="4010024" cy="4010024"/>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pic>
      <p:sp>
        <p:nvSpPr>
          <p:cNvPr id="151" name="Rectangle: Rounded Corners 150">
            <a:extLst>
              <a:ext uri="{FF2B5EF4-FFF2-40B4-BE49-F238E27FC236}">
                <a16:creationId xmlns:a16="http://schemas.microsoft.com/office/drawing/2014/main" id="{6CD49895-A7F7-C672-0781-A64E72A3265A}"/>
              </a:ext>
            </a:extLst>
          </p:cNvPr>
          <p:cNvSpPr/>
          <p:nvPr/>
        </p:nvSpPr>
        <p:spPr>
          <a:xfrm>
            <a:off x="3562350" y="457199"/>
            <a:ext cx="8601075" cy="614675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36E6B25D-8949-310C-044B-BCB253FFB603}"/>
              </a:ext>
            </a:extLst>
          </p:cNvPr>
          <p:cNvSpPr/>
          <p:nvPr/>
        </p:nvSpPr>
        <p:spPr>
          <a:xfrm>
            <a:off x="3952875" y="-66021"/>
            <a:ext cx="7486650" cy="523220"/>
          </a:xfrm>
          <a:prstGeom prst="rect">
            <a:avLst/>
          </a:prstGeom>
          <a:noFill/>
        </p:spPr>
        <p:txBody>
          <a:bodyPr wrap="square" lIns="91440" tIns="45720" rIns="91440" bIns="45720">
            <a:spAutoFit/>
          </a:bodyPr>
          <a:lstStyle/>
          <a:p>
            <a:pPr algn="ctr"/>
            <a:r>
              <a:rPr lang="en-US" sz="2800" b="1" dirty="0">
                <a:ln w="0"/>
                <a:effectLst>
                  <a:outerShdw blurRad="38100" dist="19050" dir="2700000" algn="tl" rotWithShape="0">
                    <a:schemeClr val="dk1">
                      <a:alpha val="40000"/>
                    </a:schemeClr>
                  </a:outerShdw>
                </a:effectLst>
                <a:latin typeface="Eras Light ITC" panose="020B0402030504020804" pitchFamily="34" charset="0"/>
                <a:cs typeface="Aparajita" panose="020B0502040204020203" pitchFamily="18" charset="0"/>
              </a:rPr>
              <a:t>Sample focused on Sanctions  Screening</a:t>
            </a:r>
          </a:p>
        </p:txBody>
      </p:sp>
      <p:sp>
        <p:nvSpPr>
          <p:cNvPr id="157" name="Rectangle: Rounded Corners 156">
            <a:extLst>
              <a:ext uri="{FF2B5EF4-FFF2-40B4-BE49-F238E27FC236}">
                <a16:creationId xmlns:a16="http://schemas.microsoft.com/office/drawing/2014/main" id="{ED90836D-BE2E-042F-CDF7-1853FC3311E9}"/>
              </a:ext>
            </a:extLst>
          </p:cNvPr>
          <p:cNvSpPr/>
          <p:nvPr/>
        </p:nvSpPr>
        <p:spPr>
          <a:xfrm>
            <a:off x="507892" y="2657390"/>
            <a:ext cx="3321158" cy="1626161"/>
          </a:xfrm>
          <a:prstGeom prst="round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MV Boli" panose="02000500030200090000" pitchFamily="2" charset="0"/>
                <a:cs typeface="MV Boli" panose="02000500030200090000" pitchFamily="2" charset="0"/>
              </a:rPr>
              <a:t>This same bowtie can be updated to address Screening Risk for Cryptos as there are many similarities. </a:t>
            </a:r>
            <a:endParaRPr lang="en-US" sz="1600" dirty="0">
              <a:latin typeface="MV Boli" panose="02000500030200090000" pitchFamily="2" charset="0"/>
              <a:cs typeface="MV Boli" panose="02000500030200090000" pitchFamily="2" charset="0"/>
            </a:endParaRPr>
          </a:p>
        </p:txBody>
      </p:sp>
      <p:sp>
        <p:nvSpPr>
          <p:cNvPr id="161" name="Rectangle: Rounded Corners 160">
            <a:extLst>
              <a:ext uri="{FF2B5EF4-FFF2-40B4-BE49-F238E27FC236}">
                <a16:creationId xmlns:a16="http://schemas.microsoft.com/office/drawing/2014/main" id="{DD14A5E4-7B0D-1E84-83DE-714606368B7E}"/>
              </a:ext>
            </a:extLst>
          </p:cNvPr>
          <p:cNvSpPr/>
          <p:nvPr/>
        </p:nvSpPr>
        <p:spPr>
          <a:xfrm>
            <a:off x="390525" y="4886667"/>
            <a:ext cx="3438525" cy="156339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solidFill>
                  <a:schemeClr val="tx1"/>
                </a:solidFill>
                <a:latin typeface="MV Boli" panose="02000500030200090000" pitchFamily="2" charset="0"/>
                <a:cs typeface="MV Boli" panose="02000500030200090000" pitchFamily="2" charset="0"/>
              </a:rPr>
              <a:t>By introducing factors such as Mixers, Vendor Limitations </a:t>
            </a:r>
          </a:p>
          <a:p>
            <a:pPr algn="ctr"/>
            <a:r>
              <a:rPr lang="en-US" sz="1600" dirty="0">
                <a:solidFill>
                  <a:schemeClr val="tx1"/>
                </a:solidFill>
                <a:latin typeface="MV Boli" panose="02000500030200090000" pitchFamily="2" charset="0"/>
                <a:cs typeface="MV Boli" panose="02000500030200090000" pitchFamily="2" charset="0"/>
              </a:rPr>
              <a:t>(</a:t>
            </a:r>
            <a:r>
              <a:rPr lang="en-US" sz="1600" dirty="0" err="1">
                <a:solidFill>
                  <a:schemeClr val="tx1"/>
                </a:solidFill>
                <a:latin typeface="MV Boli" panose="02000500030200090000" pitchFamily="2" charset="0"/>
                <a:cs typeface="MV Boli" panose="02000500030200090000" pitchFamily="2" charset="0"/>
              </a:rPr>
              <a:t>eg</a:t>
            </a:r>
            <a:r>
              <a:rPr lang="en-US" sz="1600" dirty="0">
                <a:solidFill>
                  <a:schemeClr val="tx1"/>
                </a:solidFill>
                <a:latin typeface="MV Boli" panose="02000500030200090000" pitchFamily="2" charset="0"/>
                <a:cs typeface="MV Boli" panose="02000500030200090000" pitchFamily="2" charset="0"/>
              </a:rPr>
              <a:t> New/Historical chain data), L2 Protocols, MultiSigs, etc </a:t>
            </a:r>
          </a:p>
          <a:p>
            <a:pPr algn="ctr"/>
            <a:r>
              <a:rPr lang="en-US" sz="1600" dirty="0">
                <a:solidFill>
                  <a:schemeClr val="tx1"/>
                </a:solidFill>
                <a:latin typeface="MV Boli" panose="02000500030200090000" pitchFamily="2" charset="0"/>
                <a:cs typeface="MV Boli" panose="02000500030200090000" pitchFamily="2" charset="0"/>
              </a:rPr>
              <a:t>we are able to account for Crypto Causes and Consequences</a:t>
            </a:r>
          </a:p>
        </p:txBody>
      </p:sp>
      <p:sp>
        <p:nvSpPr>
          <p:cNvPr id="156" name="Rectangle: Rounded Corners 155">
            <a:extLst>
              <a:ext uri="{FF2B5EF4-FFF2-40B4-BE49-F238E27FC236}">
                <a16:creationId xmlns:a16="http://schemas.microsoft.com/office/drawing/2014/main" id="{30DD6776-8DD8-C95D-4495-222AD316A3A1}"/>
              </a:ext>
            </a:extLst>
          </p:cNvPr>
          <p:cNvSpPr/>
          <p:nvPr/>
        </p:nvSpPr>
        <p:spPr>
          <a:xfrm>
            <a:off x="589901" y="254050"/>
            <a:ext cx="3137549" cy="1800225"/>
          </a:xfrm>
          <a:prstGeom prst="round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MV Boli" panose="02000500030200090000" pitchFamily="2" charset="0"/>
                <a:cs typeface="MV Boli" panose="02000500030200090000" pitchFamily="2" charset="0"/>
              </a:rPr>
              <a:t>Here is an example of a Risk Bowtie analysis focused on the causes and consequences of a Sanctions Screening gap</a:t>
            </a:r>
            <a:endParaRPr lang="en-US" sz="1600" dirty="0">
              <a:latin typeface="MV Boli" panose="02000500030200090000" pitchFamily="2" charset="0"/>
              <a:cs typeface="MV Boli" panose="02000500030200090000" pitchFamily="2" charset="0"/>
            </a:endParaRPr>
          </a:p>
        </p:txBody>
      </p:sp>
      <p:pic>
        <p:nvPicPr>
          <p:cNvPr id="291" name="Picture 290">
            <a:extLst>
              <a:ext uri="{FF2B5EF4-FFF2-40B4-BE49-F238E27FC236}">
                <a16:creationId xmlns:a16="http://schemas.microsoft.com/office/drawing/2014/main" id="{29D21949-CC01-C7DA-AC9D-A5585F21730F}"/>
              </a:ext>
            </a:extLst>
          </p:cNvPr>
          <p:cNvPicPr>
            <a:picLocks noChangeAspect="1"/>
          </p:cNvPicPr>
          <p:nvPr/>
        </p:nvPicPr>
        <p:blipFill>
          <a:blip r:embed="rId3"/>
          <a:stretch>
            <a:fillRect/>
          </a:stretch>
        </p:blipFill>
        <p:spPr>
          <a:xfrm>
            <a:off x="3950638" y="660348"/>
            <a:ext cx="7979723" cy="6000752"/>
          </a:xfrm>
          <a:prstGeom prst="rect">
            <a:avLst/>
          </a:prstGeom>
        </p:spPr>
      </p:pic>
    </p:spTree>
    <p:extLst>
      <p:ext uri="{BB962C8B-B14F-4D97-AF65-F5344CB8AC3E}">
        <p14:creationId xmlns:p14="http://schemas.microsoft.com/office/powerpoint/2010/main" val="79843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350789"/>
            <a:ext cx="10364787" cy="995809"/>
          </a:xfrm>
        </p:spPr>
        <p:txBody>
          <a:bodyPr anchor="t"/>
          <a:lstStyle/>
          <a:p>
            <a:r>
              <a:rPr lang="en-US" sz="4000" dirty="0"/>
              <a:t>Mapping Out Causes &amp; Consequences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3368676" y="894842"/>
            <a:ext cx="6464934" cy="3448558"/>
          </a:xfrm>
        </p:spPr>
        <p:txBody>
          <a:bodyPr/>
          <a:lstStyle/>
          <a:p>
            <a:pPr>
              <a:spcAft>
                <a:spcPts val="0"/>
              </a:spcAft>
            </a:pPr>
            <a:r>
              <a:rPr lang="en-US" dirty="0"/>
              <a:t>1.) Identify the “Hazardous Event”, examples:</a:t>
            </a:r>
          </a:p>
          <a:p>
            <a:pPr marL="800100" lvl="1" indent="-342900">
              <a:spcAft>
                <a:spcPts val="0"/>
              </a:spcAft>
            </a:pPr>
            <a:r>
              <a:rPr lang="en-US" sz="1800" dirty="0"/>
              <a:t>sanctions non-detection / failure, </a:t>
            </a:r>
          </a:p>
          <a:p>
            <a:pPr marL="800100" lvl="1" indent="-342900">
              <a:spcAft>
                <a:spcPts val="0"/>
              </a:spcAft>
            </a:pPr>
            <a:r>
              <a:rPr lang="en-US" sz="1800" dirty="0"/>
              <a:t>defective IP Blocking / Geo-Fencing</a:t>
            </a:r>
          </a:p>
          <a:p>
            <a:pPr marL="800100" lvl="1" indent="-342900">
              <a:spcAft>
                <a:spcPts val="0"/>
              </a:spcAft>
            </a:pPr>
            <a:r>
              <a:rPr lang="en-US" sz="1800" dirty="0"/>
              <a:t>defective Transaction Monitoring</a:t>
            </a:r>
          </a:p>
          <a:p>
            <a:pPr marL="800100" lvl="1" indent="-342900">
              <a:spcAft>
                <a:spcPts val="0"/>
              </a:spcAft>
            </a:pPr>
            <a:r>
              <a:rPr lang="en-US" sz="1800" dirty="0"/>
              <a:t>Etc.</a:t>
            </a:r>
          </a:p>
          <a:p>
            <a:pPr>
              <a:spcAft>
                <a:spcPts val="0"/>
              </a:spcAft>
            </a:pPr>
            <a:r>
              <a:rPr lang="en-US" dirty="0"/>
              <a:t>2.) Identify Causes / Threats </a:t>
            </a:r>
          </a:p>
          <a:p>
            <a:pPr marL="800100" lvl="1" indent="-342900">
              <a:spcAft>
                <a:spcPts val="0"/>
              </a:spcAft>
            </a:pPr>
            <a:r>
              <a:rPr lang="en-US" sz="2000" dirty="0"/>
              <a:t>As a starting point, consider brainstorming sessions that focus on People, Processes, &amp; Technology</a:t>
            </a:r>
          </a:p>
          <a:p>
            <a:pPr>
              <a:spcAft>
                <a:spcPts val="0"/>
              </a:spcAft>
            </a:pPr>
            <a:r>
              <a:rPr lang="en-US" dirty="0"/>
              <a:t>3.) Map Consequences </a:t>
            </a:r>
          </a:p>
          <a:p>
            <a:pPr marL="457200" lvl="1" indent="0">
              <a:spcAft>
                <a:spcPts val="0"/>
              </a:spcAft>
              <a:buNone/>
            </a:pPr>
            <a:r>
              <a:rPr lang="en-US" sz="2000" dirty="0"/>
              <a:t>For each cause/threat:</a:t>
            </a:r>
          </a:p>
          <a:p>
            <a:pPr marL="800100" lvl="1" indent="-342900">
              <a:spcAft>
                <a:spcPts val="0"/>
              </a:spcAft>
            </a:pPr>
            <a:r>
              <a:rPr lang="en-US" sz="2000" dirty="0"/>
              <a:t>identify a preventative control, </a:t>
            </a:r>
          </a:p>
          <a:p>
            <a:pPr marL="800100" lvl="1" indent="-342900">
              <a:spcAft>
                <a:spcPts val="0"/>
              </a:spcAft>
            </a:pPr>
            <a:r>
              <a:rPr lang="en-US" sz="2000" dirty="0"/>
              <a:t>detection method(s), </a:t>
            </a:r>
          </a:p>
          <a:p>
            <a:pPr marL="800100" lvl="1" indent="-342900">
              <a:spcAft>
                <a:spcPts val="0"/>
              </a:spcAft>
            </a:pPr>
            <a:r>
              <a:rPr lang="en-US" sz="2000" dirty="0"/>
              <a:t>mitigation efforts to reduce exposure, and </a:t>
            </a:r>
          </a:p>
          <a:p>
            <a:pPr marL="800100" lvl="1" indent="-342900">
              <a:spcAft>
                <a:spcPts val="0"/>
              </a:spcAft>
            </a:pPr>
            <a:r>
              <a:rPr lang="en-US" sz="2000" dirty="0"/>
              <a:t>consequences.</a:t>
            </a:r>
          </a:p>
          <a:p>
            <a:pPr marL="800100" lvl="1" indent="-342900">
              <a:spcAft>
                <a:spcPts val="0"/>
              </a:spcAft>
            </a:pPr>
            <a:endParaRPr lang="en-US" sz="1800" dirty="0"/>
          </a:p>
          <a:p>
            <a:pPr>
              <a:spcAft>
                <a:spcPts val="0"/>
              </a:spcAft>
            </a:pPr>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268795" y="2660092"/>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713913" y="2815211"/>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dirty="0"/>
              <a:t>07/27/2022</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Tree>
    <p:extLst>
      <p:ext uri="{BB962C8B-B14F-4D97-AF65-F5344CB8AC3E}">
        <p14:creationId xmlns:p14="http://schemas.microsoft.com/office/powerpoint/2010/main" val="231323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alphaModFix/>
            <a:extLst>
              <a:ext uri="{28A0092B-C50C-407E-A947-70E740481C1C}">
                <a14:useLocalDpi xmlns:a14="http://schemas.microsoft.com/office/drawing/2010/main" val="0"/>
              </a:ext>
            </a:extLst>
          </a:blip>
          <a:srcRect/>
          <a:stretch/>
        </p:blipFill>
        <p:spPr>
          <a:xfrm>
            <a:off x="0" y="0"/>
            <a:ext cx="12192000"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Noe Compliance </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3917950"/>
            <a:ext cx="11090274" cy="1562959"/>
          </a:xfrm>
        </p:spPr>
        <p:txBody>
          <a:bodyPr/>
          <a:lstStyle/>
          <a:p>
            <a:pPr algn="ctr"/>
            <a:r>
              <a:rPr lang="en-US" sz="6000" b="1" dirty="0">
                <a:ln w="9525">
                  <a:solidFill>
                    <a:schemeClr val="bg1"/>
                  </a:solidFill>
                  <a:prstDash val="solid"/>
                </a:ln>
                <a:effectLst>
                  <a:outerShdw blurRad="12700" dist="38100" dir="2700000" algn="tl" rotWithShape="0">
                    <a:schemeClr val="bg1">
                      <a:lumMod val="50000"/>
                    </a:schemeClr>
                  </a:outerShdw>
                </a:effectLst>
                <a:latin typeface="Eras Light ITC" panose="020B0402030504020804" pitchFamily="34" charset="0"/>
              </a:rPr>
              <a:t>If you don’t own your risk,</a:t>
            </a:r>
            <a:br>
              <a:rPr lang="en-US" sz="6000" b="1" dirty="0">
                <a:ln w="9525">
                  <a:solidFill>
                    <a:schemeClr val="bg1"/>
                  </a:solidFill>
                  <a:prstDash val="solid"/>
                </a:ln>
                <a:effectLst>
                  <a:outerShdw blurRad="12700" dist="38100" dir="2700000" algn="tl" rotWithShape="0">
                    <a:schemeClr val="bg1">
                      <a:lumMod val="50000"/>
                    </a:schemeClr>
                  </a:outerShdw>
                </a:effectLst>
                <a:latin typeface="Eras Light ITC" panose="020B0402030504020804" pitchFamily="34" charset="0"/>
              </a:rPr>
            </a:br>
            <a:r>
              <a:rPr lang="en-US" sz="6000" b="1" dirty="0">
                <a:ln w="9525">
                  <a:solidFill>
                    <a:schemeClr val="bg1"/>
                  </a:solidFill>
                  <a:prstDash val="solid"/>
                </a:ln>
                <a:effectLst>
                  <a:outerShdw blurRad="12700" dist="38100" dir="2700000" algn="tl" rotWithShape="0">
                    <a:schemeClr val="bg1">
                      <a:lumMod val="50000"/>
                    </a:schemeClr>
                  </a:outerShdw>
                </a:effectLst>
                <a:latin typeface="Eras Light ITC" panose="020B0402030504020804" pitchFamily="34" charset="0"/>
              </a:rPr>
              <a:t>It will own you. </a:t>
            </a:r>
          </a:p>
        </p:txBody>
      </p:sp>
      <p:sp>
        <p:nvSpPr>
          <p:cNvPr id="10" name="Rectangle 9">
            <a:extLst>
              <a:ext uri="{FF2B5EF4-FFF2-40B4-BE49-F238E27FC236}">
                <a16:creationId xmlns:a16="http://schemas.microsoft.com/office/drawing/2014/main" id="{D8C16C3A-2D2E-5444-54C1-B9061EE45723}"/>
              </a:ext>
            </a:extLst>
          </p:cNvPr>
          <p:cNvSpPr/>
          <p:nvPr/>
        </p:nvSpPr>
        <p:spPr>
          <a:xfrm>
            <a:off x="3221153" y="5665745"/>
            <a:ext cx="5505097"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badi Extra Light" panose="020B0204020104020204" pitchFamily="34" charset="0"/>
                <a:cs typeface="MV Boli" panose="02000500030200090000" pitchFamily="2" charset="0"/>
              </a:rPr>
              <a:t>https://noecompliance.com</a:t>
            </a:r>
            <a:endParaRPr lang="en-US" sz="4000" b="1" dirty="0">
              <a:ln/>
              <a:solidFill>
                <a:schemeClr val="accent3"/>
              </a:solidFill>
              <a:latin typeface="Abadi Extra Light" panose="020B0204020104020204" pitchFamily="34" charset="0"/>
              <a:cs typeface="MV Boli" panose="02000500030200090000" pitchFamily="2" charset="0"/>
            </a:endParaRPr>
          </a:p>
        </p:txBody>
      </p:sp>
    </p:spTree>
    <p:extLst>
      <p:ext uri="{BB962C8B-B14F-4D97-AF65-F5344CB8AC3E}">
        <p14:creationId xmlns:p14="http://schemas.microsoft.com/office/powerpoint/2010/main" val="352156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4323555" y="2635250"/>
            <a:ext cx="3763169" cy="1332000"/>
          </a:xfrm>
        </p:spPr>
        <p:txBody>
          <a:bodyPr/>
          <a:lstStyle/>
          <a:p>
            <a:pPr algn="ctr"/>
            <a:r>
              <a:rPr lang="en-US" dirty="0"/>
              <a:t>Extras &amp;</a:t>
            </a:r>
            <a:br>
              <a:rPr lang="en-US" dirty="0"/>
            </a:br>
            <a:r>
              <a:rPr lang="en-US" dirty="0"/>
              <a:t>Old Notes</a:t>
            </a:r>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419717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a:xfrm>
            <a:off x="550863" y="6507212"/>
            <a:ext cx="2628900" cy="153888"/>
          </a:xfrm>
        </p:spPr>
        <p:txBody>
          <a:bodyPr/>
          <a:lstStyle/>
          <a:p>
            <a:r>
              <a:rPr lang="en-US" dirty="0"/>
              <a:t>07/27/2022</a:t>
            </a:r>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a:xfrm>
            <a:off x="3359150" y="6507212"/>
            <a:ext cx="6379210" cy="153888"/>
          </a:xfrm>
        </p:spPr>
        <p:txBody>
          <a:bodyPr/>
          <a:lstStyle/>
          <a:p>
            <a:r>
              <a:rPr lang="en-US" dirty="0"/>
              <a:t>Noe Compliance</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
        <p:nvSpPr>
          <p:cNvPr id="3" name="Rectangle 3">
            <a:extLst>
              <a:ext uri="{FF2B5EF4-FFF2-40B4-BE49-F238E27FC236}">
                <a16:creationId xmlns:a16="http://schemas.microsoft.com/office/drawing/2014/main" id="{F63C1BB3-871F-4E79-272E-0E55B570A81C}"/>
              </a:ext>
            </a:extLst>
          </p:cNvPr>
          <p:cNvSpPr>
            <a:spLocks noChangeArrowheads="1"/>
          </p:cNvSpPr>
          <p:nvPr/>
        </p:nvSpPr>
        <p:spPr bwMode="auto">
          <a:xfrm>
            <a:off x="550863" y="462265"/>
            <a:ext cx="9830317"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Calibri" panose="020F0502020204030204" pitchFamily="34" charset="0"/>
                <a:cs typeface="Calibri" panose="020F0502020204030204" pitchFamily="34" charset="0"/>
              </a:rPr>
              <a:t>What is a Bow-Tie (BT) Model?</a:t>
            </a:r>
            <a:endParaRPr kumimoji="0" lang="en-US"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effectLst/>
                <a:latin typeface="Arial" panose="020B0604020202020204" pitchFamily="34" charset="0"/>
              </a:rPr>
            </a:b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BT’s assess risk by looking at:</a:t>
            </a:r>
            <a:endParaRPr kumimoji="0" lang="en-US"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Hazards/Threats</a:t>
            </a:r>
            <a:endParaRPr kumimoji="0" lang="en-US" altLang="en-US"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The Cause of these Threats</a:t>
            </a:r>
            <a:endParaRPr kumimoji="0" lang="en-US" altLang="en-US"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Proactive Prevention </a:t>
            </a:r>
            <a:endParaRPr kumimoji="0" lang="en-US" altLang="en-US"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Monitoring/Detection</a:t>
            </a:r>
            <a:endParaRPr kumimoji="0" lang="en-US" altLang="en-US"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Reactive Mitigation </a:t>
            </a:r>
            <a:endParaRPr kumimoji="0" lang="en-US" altLang="en-US"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effectLst/>
                <a:latin typeface="Calibri" panose="020F0502020204030204" pitchFamily="34" charset="0"/>
                <a:cs typeface="Calibri" panose="020F0502020204030204" pitchFamily="34" charset="0"/>
              </a:rPr>
              <a:t>Outcome &amp; Consequence </a:t>
            </a:r>
            <a:endParaRPr kumimoji="0" lang="en-US"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effectLst/>
                <a:latin typeface="Arial" panose="020B0604020202020204" pitchFamily="34" charset="0"/>
              </a:rPr>
            </a:br>
            <a:endParaRPr kumimoji="0" lang="en-US" altLang="en-US" sz="14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effectLst/>
                <a:latin typeface="Calibri" panose="020F0502020204030204" pitchFamily="34" charset="0"/>
                <a:cs typeface="Calibri" panose="020F0502020204030204" pitchFamily="34" charset="0"/>
              </a:rPr>
              <a:t>BT combines:</a:t>
            </a:r>
            <a:endParaRPr kumimoji="0" lang="en-US"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effectLst/>
                <a:latin typeface="Calibri" panose="020F0502020204030204" pitchFamily="34" charset="0"/>
                <a:cs typeface="Calibri" panose="020F0502020204030204" pitchFamily="34" charset="0"/>
              </a:rPr>
              <a:t>Fault tree analysis</a:t>
            </a:r>
            <a:endParaRPr kumimoji="0" lang="en-US" altLang="en-US" sz="16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effectLst/>
                <a:latin typeface="Calibri" panose="020F0502020204030204" pitchFamily="34" charset="0"/>
                <a:cs typeface="Calibri" panose="020F0502020204030204" pitchFamily="34" charset="0"/>
              </a:rPr>
              <a:t>Event Tree Analysis</a:t>
            </a:r>
            <a:endParaRPr kumimoji="0" lang="en-US" altLang="en-US" sz="16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effectLst/>
                <a:latin typeface="Calibri" panose="020F0502020204030204" pitchFamily="34" charset="0"/>
                <a:cs typeface="Calibri" panose="020F0502020204030204" pitchFamily="34" charset="0"/>
              </a:rPr>
              <a:t>Causal Charting</a:t>
            </a:r>
            <a:endParaRPr kumimoji="0" lang="en-US" altLang="en-US" sz="16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effectLst/>
                <a:latin typeface="Calibri" panose="020F0502020204030204" pitchFamily="34" charset="0"/>
                <a:cs typeface="Calibri" panose="020F0502020204030204" pitchFamily="34" charset="0"/>
              </a:rPr>
              <a:t>Control Thinking</a:t>
            </a:r>
            <a:endParaRPr kumimoji="0" lang="en-US" altLang="en-US" sz="600" b="0" i="0" u="none" strike="noStrike" cap="none" normalizeH="0" baseline="0" dirty="0">
              <a:ln>
                <a:noFill/>
              </a:ln>
              <a:effectLst/>
            </a:endParaRPr>
          </a:p>
        </p:txBody>
      </p:sp>
      <p:pic>
        <p:nvPicPr>
          <p:cNvPr id="2052" name="Picture 4">
            <a:extLst>
              <a:ext uri="{FF2B5EF4-FFF2-40B4-BE49-F238E27FC236}">
                <a16:creationId xmlns:a16="http://schemas.microsoft.com/office/drawing/2014/main" id="{4D75D5FB-9D1B-38D1-5B2B-9192B6A52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284267"/>
            <a:ext cx="7672388" cy="428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9230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www.w3.org/XML/1998/namespace"/>
    <ds:schemaRef ds:uri="71af3243-3dd4-4a8d-8c0d-dd76da1f02a5"/>
    <ds:schemaRef ds:uri="230e9df3-be65-4c73-a93b-d1236ebd677e"/>
    <ds:schemaRef ds:uri="http://purl.org/dc/dcmitype/"/>
    <ds:schemaRef ds:uri="http://schemas.microsoft.com/office/2006/documentManagement/types"/>
    <ds:schemaRef ds:uri="http://schemas.openxmlformats.org/package/2006/metadata/core-properties"/>
    <ds:schemaRef ds:uri="http://schemas.microsoft.com/sharepoint/v3"/>
    <ds:schemaRef ds:uri="http://purl.org/dc/terms/"/>
    <ds:schemaRef ds:uri="http://purl.org/dc/elements/1.1/"/>
    <ds:schemaRef ds:uri="http://schemas.microsoft.com/office/infopath/2007/PartnerControls"/>
    <ds:schemaRef ds:uri="16c05727-aa75-4e4a-9b5f-8a80a1165891"/>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{E7B3036A-DC87-4E77-A5B9-C854F2FCF510}tf33713516_win32</Template>
  <TotalTime>241</TotalTime>
  <Words>478</Words>
  <Application>Microsoft Office PowerPoint</Application>
  <PresentationFormat>Widescreen</PresentationFormat>
  <Paragraphs>182</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 Extra Light</vt:lpstr>
      <vt:lpstr>Arial</vt:lpstr>
      <vt:lpstr>Calibri</vt:lpstr>
      <vt:lpstr>Eras Light ITC</vt:lpstr>
      <vt:lpstr>Gill Sans MT</vt:lpstr>
      <vt:lpstr>MV Boli</vt:lpstr>
      <vt:lpstr>Walbaum Display</vt:lpstr>
      <vt:lpstr>3DFloatVTI</vt:lpstr>
      <vt:lpstr>Bowtie Risk  Analysis</vt:lpstr>
      <vt:lpstr>Fiat &amp; Crypto  Share many things in common, one of those being Risk Management. </vt:lpstr>
      <vt:lpstr>Risk Bowtie</vt:lpstr>
      <vt:lpstr>Risk Bowtie</vt:lpstr>
      <vt:lpstr>PowerPoint Presentation</vt:lpstr>
      <vt:lpstr>Mapping Out Causes &amp; Consequences</vt:lpstr>
      <vt:lpstr>If you don’t own your risk, It will own you. </vt:lpstr>
      <vt:lpstr>Extras &amp; Old Notes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BOWTIE</dc:title>
  <dc:creator>Crystal Noe</dc:creator>
  <cp:lastModifiedBy>Crystal Noe</cp:lastModifiedBy>
  <cp:revision>4</cp:revision>
  <cp:lastPrinted>2022-07-27T22:04:17Z</cp:lastPrinted>
  <dcterms:created xsi:type="dcterms:W3CDTF">2022-07-27T18:16:52Z</dcterms:created>
  <dcterms:modified xsi:type="dcterms:W3CDTF">2022-07-27T22:18:47Z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